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46451838" cy="26133425"/>
  <p:notesSz cx="46451838" cy="26133425"/>
  <p:defaultTextStyle>
    <a:defPPr>
      <a:defRPr lang="hu-HU"/>
    </a:defPPr>
    <a:lvl1pPr marL="0" algn="l" defTabSz="2322712">
      <a:defRPr sz="9100">
        <a:solidFill>
          <a:schemeClr val="tx1"/>
        </a:solidFill>
        <a:latin typeface="+mn-lt"/>
        <a:ea typeface="+mn-ea"/>
        <a:cs typeface="+mn-cs"/>
      </a:defRPr>
    </a:lvl1pPr>
    <a:lvl2pPr marL="2322712" algn="l" defTabSz="2322712">
      <a:defRPr sz="9100">
        <a:solidFill>
          <a:schemeClr val="tx1"/>
        </a:solidFill>
        <a:latin typeface="+mn-lt"/>
        <a:ea typeface="+mn-ea"/>
        <a:cs typeface="+mn-cs"/>
      </a:defRPr>
    </a:lvl2pPr>
    <a:lvl3pPr marL="4645425" algn="l" defTabSz="2322712">
      <a:defRPr sz="9100">
        <a:solidFill>
          <a:schemeClr val="tx1"/>
        </a:solidFill>
        <a:latin typeface="+mn-lt"/>
        <a:ea typeface="+mn-ea"/>
        <a:cs typeface="+mn-cs"/>
      </a:defRPr>
    </a:lvl3pPr>
    <a:lvl4pPr marL="6968138" algn="l" defTabSz="2322712">
      <a:defRPr sz="91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2">
      <a:defRPr sz="9100">
        <a:solidFill>
          <a:schemeClr val="tx1"/>
        </a:solidFill>
        <a:latin typeface="+mn-lt"/>
        <a:ea typeface="+mn-ea"/>
        <a:cs typeface="+mn-cs"/>
      </a:defRPr>
    </a:lvl5pPr>
    <a:lvl6pPr marL="11613565" algn="l" defTabSz="2322712">
      <a:defRPr sz="9100">
        <a:solidFill>
          <a:schemeClr val="tx1"/>
        </a:solidFill>
        <a:latin typeface="+mn-lt"/>
        <a:ea typeface="+mn-ea"/>
        <a:cs typeface="+mn-cs"/>
      </a:defRPr>
    </a:lvl6pPr>
    <a:lvl7pPr marL="13936278" algn="l" defTabSz="2322712">
      <a:defRPr sz="9100">
        <a:solidFill>
          <a:schemeClr val="tx1"/>
        </a:solidFill>
        <a:latin typeface="+mn-lt"/>
        <a:ea typeface="+mn-ea"/>
        <a:cs typeface="+mn-cs"/>
      </a:defRPr>
    </a:lvl7pPr>
    <a:lvl8pPr marL="16258991" algn="l" defTabSz="2322712">
      <a:defRPr sz="9100">
        <a:solidFill>
          <a:schemeClr val="tx1"/>
        </a:solidFill>
        <a:latin typeface="+mn-lt"/>
        <a:ea typeface="+mn-ea"/>
        <a:cs typeface="+mn-cs"/>
      </a:defRPr>
    </a:lvl8pPr>
    <a:lvl9pPr marL="18581704" algn="l" defTabSz="2322712">
      <a:defRPr sz="91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483888" y="8118304"/>
            <a:ext cx="39484062" cy="5601749"/>
          </a:xfrm>
        </p:spPr>
        <p:txBody>
          <a:bodyPr/>
          <a:lstStyle/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33677582" y="786421"/>
            <a:ext cx="10451664" cy="16720555"/>
          </a:xfrm>
        </p:spPr>
        <p:txBody>
          <a:bodyPr vert="eaVert"/>
          <a:lstStyle/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322592" y="786421"/>
            <a:ext cx="30580793" cy="16720555"/>
          </a:xfrm>
        </p:spPr>
        <p:txBody>
          <a:bodyPr vert="eaVert"/>
          <a:lstStyle/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 bwMode="auto">
          <a:xfrm>
            <a:off x="1583447" y="2261112"/>
            <a:ext cx="43284944" cy="290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1"/>
          </p:nvPr>
        </p:nvSpPr>
        <p:spPr bwMode="auto">
          <a:xfrm>
            <a:off x="1583447" y="5855568"/>
            <a:ext cx="43284944" cy="1735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322576" lvl="0" indent="-174193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645152" lvl="1" indent="-161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967728" lvl="2" indent="-161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9290304" lvl="3" indent="-161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1612880" lvl="4" indent="-161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3935456" lvl="5" indent="-161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6258032" lvl="6" indent="-161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8580608" lvl="7" indent="-161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0903184" lvl="8" indent="-161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 bwMode="auto">
          <a:xfrm>
            <a:off x="43040381" y="23693172"/>
            <a:ext cx="2787415" cy="199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5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hu-HU"/>
              <a:t/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>
              <a:defRPr/>
            </a:pPr>
            <a:r>
              <a:rPr lang="hu-HU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pPr>
              <a:defRPr/>
            </a:pPr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>
              <a:defRPr/>
            </a:pPr>
            <a:r>
              <a:rPr lang="hu-HU"/>
              <a:t>Click to edit Master text styles</a:t>
            </a:r>
            <a:endParaRPr/>
          </a:p>
          <a:p>
            <a:pPr lvl="1">
              <a:defRPr/>
            </a:pPr>
            <a:r>
              <a:rPr lang="hu-HU"/>
              <a:t>Second level</a:t>
            </a:r>
            <a:endParaRPr/>
          </a:p>
          <a:p>
            <a:pPr lvl="2">
              <a:defRPr/>
            </a:pPr>
            <a:r>
              <a:rPr lang="hu-HU"/>
              <a:t>Third level</a:t>
            </a:r>
            <a:endParaRPr/>
          </a:p>
          <a:p>
            <a:pPr lvl="3">
              <a:defRPr/>
            </a:pPr>
            <a:r>
              <a:rPr lang="hu-HU"/>
              <a:t>Fourth level</a:t>
            </a:r>
            <a:endParaRPr/>
          </a:p>
          <a:p>
            <a:pPr lvl="4">
              <a:defRPr/>
            </a:pPr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322592" y="24221815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2B06D-4C5B-8D4F-955F-7DF9BA801E4E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871045" y="24221815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3290484" y="24221815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EA1CF5-0286-7A40-879A-48313EDD3777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322713">
        <a:spcBef>
          <a:spcPts val="0"/>
        </a:spcBef>
        <a:buNone/>
        <a:defRPr sz="22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>
        <a:spcBef>
          <a:spcPts val="0"/>
        </a:spcBef>
        <a:buFont typeface="Arial"/>
        <a:buChar char="•"/>
        <a:defRPr sz="163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>
        <a:spcBef>
          <a:spcPts val="0"/>
        </a:spcBef>
        <a:buFont typeface="Arial"/>
        <a:buChar char="–"/>
        <a:defRPr sz="14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>
        <a:spcBef>
          <a:spcPts val="0"/>
        </a:spcBef>
        <a:buFont typeface="Arial"/>
        <a:buChar char="•"/>
        <a:defRPr sz="12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>
        <a:spcBef>
          <a:spcPts val="0"/>
        </a:spcBef>
        <a:buFont typeface="Arial"/>
        <a:buChar char="–"/>
        <a:defRPr sz="10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>
        <a:spcBef>
          <a:spcPts val="0"/>
        </a:spcBef>
        <a:buFont typeface="Arial"/>
        <a:buChar char="»"/>
        <a:defRPr sz="10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>
        <a:spcBef>
          <a:spcPts val="0"/>
        </a:spcBef>
        <a:buFont typeface="Arial"/>
        <a:buChar char="•"/>
        <a:defRPr sz="10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>
        <a:spcBef>
          <a:spcPts val="0"/>
        </a:spcBef>
        <a:buFont typeface="Arial"/>
        <a:buChar char="•"/>
        <a:defRPr sz="10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>
        <a:spcBef>
          <a:spcPts val="0"/>
        </a:spcBef>
        <a:buFont typeface="Arial"/>
        <a:buChar char="•"/>
        <a:defRPr sz="10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>
        <a:spcBef>
          <a:spcPts val="0"/>
        </a:spcBef>
        <a:buFont typeface="Arial"/>
        <a:buChar char="•"/>
        <a:defRPr sz="10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>
        <a:defRPr sz="9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dk-kibana.dsd.sztaki.hu/app/dashboards#/view/d3bffd80-75a2-11ed-b6e7-75bef8552ecc?_g=(filters:!(),refreshInterval:(pause:!t,value:0),time:(from:now-15m,to:now))&amp;_a=(description:&amp;apos;&amp;apos;,filters:!(),fullScreenMode:!f,options:(hidePanelTitles:!f,useMargins:!t),query:(language:kuery,query:&amp;apos;&amp;apos;),tags:!(),timeRestore:!f,title:kdk,viewMode:view)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46451838" cy="261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485427" y="13596350"/>
            <a:ext cx="27281235" cy="2777403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hu-HU" sz="15000" b="1">
                <a:latin typeface="Arial Bold"/>
                <a:cs typeface="Arial Bold"/>
              </a:rPr>
              <a:t>Tárgyszavak és a világ </a:t>
            </a:r>
            <a:endParaRPr lang="en-US" sz="15000" b="1">
              <a:latin typeface="Arial Bold"/>
              <a:cs typeface="Arial Bold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485427" y="23289718"/>
            <a:ext cx="34376573" cy="1484741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hu-HU" sz="6600">
                <a:latin typeface="Arial"/>
                <a:cs typeface="Arial"/>
              </a:rPr>
              <a:t>Horváth Anna (Társadalomtudományi Kutatóközpont / Kutatási Dokumentációs Központ)</a:t>
            </a:r>
            <a:endParaRPr/>
          </a:p>
        </p:txBody>
      </p:sp>
      <p:pic>
        <p:nvPicPr>
          <p:cNvPr id="10" name="Picture 9" descr="Asset 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183303" y="22199600"/>
            <a:ext cx="2582916" cy="2130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4485429" y="17762455"/>
            <a:ext cx="23410248" cy="3423734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hu-HU" sz="9600" b="1">
                <a:latin typeface="Arial Bold"/>
                <a:cs typeface="Arial Bold"/>
              </a:rPr>
              <a:t>Gépi feldolgozás a TK társadalomtudományos interjúiban</a:t>
            </a:r>
            <a:endParaRPr lang="en-US">
              <a:latin typeface="Arial Regular"/>
              <a:cs typeface="Arial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" y="-1"/>
            <a:ext cx="46451838" cy="534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46451838" cy="261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552266" y="17762527"/>
            <a:ext cx="23410248" cy="216185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hu-HU" sz="11000" b="1">
                <a:latin typeface="Arial Regular"/>
                <a:cs typeface="Arial Regular"/>
              </a:rPr>
              <a:t>Köszönjük a figyelmet!</a:t>
            </a:r>
            <a:endParaRPr lang="en-US" sz="11000" b="1">
              <a:latin typeface="Arial Regular"/>
              <a:cs typeface="Arial Regular"/>
            </a:endParaRPr>
          </a:p>
        </p:txBody>
      </p:sp>
      <p:pic>
        <p:nvPicPr>
          <p:cNvPr id="7" name="Picture 6" descr="Asset 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183303" y="22199600"/>
            <a:ext cx="2582916" cy="2130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-1"/>
            <a:ext cx="46451837" cy="534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4094" y="2546540"/>
            <a:ext cx="42430705" cy="3269845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cs-CZ" b="1">
                <a:latin typeface="Arial"/>
                <a:cs typeface="Arial"/>
              </a:rPr>
              <a:t>A </a:t>
            </a:r>
            <a:r>
              <a:rPr lang="cs-CZ" b="1">
                <a:latin typeface="Arial"/>
                <a:cs typeface="Arial"/>
              </a:rPr>
              <a:t>hozzáférhetőség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kérdésköre</a:t>
            </a:r>
            <a:r>
              <a:rPr lang="cs-CZ" b="1">
                <a:latin typeface="Arial"/>
                <a:cs typeface="Arial"/>
              </a:rPr>
              <a:t> egy digitális </a:t>
            </a:r>
            <a:r>
              <a:rPr lang="cs-CZ" b="1">
                <a:latin typeface="Arial"/>
                <a:cs typeface="Arial"/>
              </a:rPr>
              <a:t>társadalomtudományi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archívum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esetében</a:t>
            </a:r>
            <a:r>
              <a:rPr lang="cs-CZ" b="1">
                <a:latin typeface="Arial"/>
                <a:cs typeface="Arial"/>
              </a:rPr>
              <a:t> 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324094" y="9354200"/>
            <a:ext cx="40805106" cy="11326153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sz="6600" b="1">
                <a:solidFill>
                  <a:srgbClr val="003399"/>
                </a:solidFill>
                <a:latin typeface="Arial"/>
                <a:cs typeface="Arial"/>
              </a:rPr>
              <a:t>Két</a:t>
            </a:r>
            <a:r>
              <a:rPr lang="it-IT" sz="66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6600" b="1">
                <a:solidFill>
                  <a:srgbClr val="003399"/>
                </a:solidFill>
                <a:latin typeface="Arial"/>
                <a:cs typeface="Arial"/>
              </a:rPr>
              <a:t>archívum</a:t>
            </a:r>
            <a:r>
              <a:rPr lang="it-IT" sz="6600" b="1">
                <a:solidFill>
                  <a:srgbClr val="003399"/>
                </a:solidFill>
                <a:latin typeface="Arial"/>
                <a:cs typeface="Arial"/>
              </a:rPr>
              <a:t>, </a:t>
            </a:r>
            <a:r>
              <a:rPr lang="it-IT" sz="6600" b="1">
                <a:solidFill>
                  <a:srgbClr val="003399"/>
                </a:solidFill>
                <a:latin typeface="Arial"/>
                <a:cs typeface="Arial"/>
              </a:rPr>
              <a:t>egy</a:t>
            </a:r>
            <a:r>
              <a:rPr lang="it-IT" sz="66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6600" b="1">
                <a:solidFill>
                  <a:srgbClr val="003399"/>
                </a:solidFill>
                <a:latin typeface="Arial"/>
                <a:cs typeface="Arial"/>
              </a:rPr>
              <a:t>cél</a:t>
            </a:r>
            <a:endParaRPr lang="it-IT" sz="6600" b="1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endParaRPr lang="it-IT" sz="6600">
              <a:latin typeface="Arial"/>
              <a:cs typeface="Arial"/>
            </a:endParaRPr>
          </a:p>
          <a:p>
            <a:pPr marL="685800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it-IT" sz="6600">
                <a:latin typeface="Arial"/>
                <a:cs typeface="Arial"/>
              </a:rPr>
              <a:t>KDK </a:t>
            </a:r>
            <a:r>
              <a:rPr lang="it-IT" sz="6600">
                <a:latin typeface="Arial"/>
                <a:cs typeface="Arial"/>
              </a:rPr>
              <a:t>és</a:t>
            </a:r>
            <a:r>
              <a:rPr lang="it-IT" sz="6600">
                <a:latin typeface="Arial"/>
                <a:cs typeface="Arial"/>
              </a:rPr>
              <a:t> A 20. </a:t>
            </a:r>
            <a:r>
              <a:rPr lang="it-IT" sz="6600">
                <a:latin typeface="Arial"/>
                <a:cs typeface="Arial"/>
              </a:rPr>
              <a:t>Század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Hangja</a:t>
            </a:r>
            <a:endParaRPr lang="it-IT" sz="6600">
              <a:latin typeface="Arial"/>
              <a:cs typeface="Arial"/>
            </a:endParaRPr>
          </a:p>
          <a:p>
            <a:pPr marL="3008513" lvl="1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en-US" sz="6600">
                <a:latin typeface="Arial"/>
                <a:cs typeface="Arial"/>
              </a:rPr>
              <a:t>A 20. </a:t>
            </a:r>
            <a:r>
              <a:rPr lang="it-IT" sz="6600">
                <a:latin typeface="Arial"/>
                <a:cs typeface="Arial"/>
              </a:rPr>
              <a:t>Század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Hangja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Archívum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és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Kutatóműhely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túlnyomorészt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interjús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gyűjteményeket</a:t>
            </a:r>
            <a:r>
              <a:rPr lang="it-IT" sz="6600">
                <a:latin typeface="Arial"/>
                <a:cs typeface="Arial"/>
              </a:rPr>
              <a:t>, </a:t>
            </a:r>
            <a:r>
              <a:rPr lang="it-IT" sz="6600">
                <a:latin typeface="Arial"/>
                <a:cs typeface="Arial"/>
              </a:rPr>
              <a:t>míg</a:t>
            </a:r>
            <a:r>
              <a:rPr lang="it-IT" sz="6600">
                <a:latin typeface="Arial"/>
                <a:cs typeface="Arial"/>
              </a:rPr>
              <a:t> a KDK </a:t>
            </a:r>
            <a:r>
              <a:rPr lang="it-IT" sz="6600">
                <a:latin typeface="Arial"/>
                <a:cs typeface="Arial"/>
              </a:rPr>
              <a:t>egyaránt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kvalitatív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és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kvantitatív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módszertannal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készült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kutatások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dokumentációját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őriz</a:t>
            </a:r>
            <a:endParaRPr lang="it-IT" sz="6600">
              <a:latin typeface="Arial"/>
              <a:cs typeface="Arial"/>
            </a:endParaRPr>
          </a:p>
          <a:p>
            <a:pPr marL="685800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it-IT" sz="6600">
                <a:latin typeface="Arial"/>
                <a:cs typeface="Arial"/>
              </a:rPr>
              <a:t>Összesen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több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ezres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nagyságrendű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interjút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tartalmazó</a:t>
            </a:r>
            <a:r>
              <a:rPr lang="it-IT" sz="6600">
                <a:latin typeface="Arial"/>
                <a:cs typeface="Arial"/>
              </a:rPr>
              <a:t> </a:t>
            </a:r>
            <a:r>
              <a:rPr lang="it-IT" sz="6600">
                <a:latin typeface="Arial"/>
                <a:cs typeface="Arial"/>
              </a:rPr>
              <a:t>gy</a:t>
            </a:r>
            <a:r>
              <a:rPr lang="en-US" sz="6600">
                <a:latin typeface="Arial"/>
                <a:cs typeface="Arial"/>
              </a:rPr>
              <a:t>űjtemények</a:t>
            </a:r>
            <a:endParaRPr lang="en-US" sz="6600">
              <a:latin typeface="Arial"/>
              <a:cs typeface="Arial"/>
            </a:endParaRPr>
          </a:p>
          <a:p>
            <a:pPr marL="685800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en-US" sz="6600">
                <a:latin typeface="Arial"/>
                <a:cs typeface="Arial"/>
              </a:rPr>
              <a:t>Cél</a:t>
            </a:r>
            <a:r>
              <a:rPr lang="en-US" sz="6600">
                <a:latin typeface="Arial"/>
                <a:cs typeface="Arial"/>
              </a:rPr>
              <a:t>: </a:t>
            </a:r>
            <a:r>
              <a:rPr lang="en-US" sz="6600">
                <a:latin typeface="Arial"/>
                <a:cs typeface="Arial"/>
              </a:rPr>
              <a:t>hozzáférhetőség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növelése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pontosabb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és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részletesebb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formai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és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tartalmi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leírás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létrehozásával</a:t>
            </a:r>
            <a:endParaRPr lang="en-US" sz="6600">
              <a:latin typeface="Arial"/>
              <a:cs typeface="Arial"/>
            </a:endParaRPr>
          </a:p>
          <a:p>
            <a:pPr marL="3008513" lvl="1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en-US" sz="6600">
                <a:latin typeface="Arial"/>
                <a:cs typeface="Arial"/>
              </a:rPr>
              <a:t>Tanulmányi</a:t>
            </a:r>
            <a:r>
              <a:rPr lang="en-US" sz="6600">
                <a:latin typeface="Arial"/>
                <a:cs typeface="Arial"/>
              </a:rPr>
              <a:t>/</a:t>
            </a:r>
            <a:r>
              <a:rPr lang="en-US" sz="6600">
                <a:latin typeface="Arial"/>
                <a:cs typeface="Arial"/>
              </a:rPr>
              <a:t>kutatási</a:t>
            </a:r>
            <a:r>
              <a:rPr lang="en-US" sz="6600">
                <a:latin typeface="Arial"/>
                <a:cs typeface="Arial"/>
              </a:rPr>
              <a:t> (</a:t>
            </a:r>
            <a:r>
              <a:rPr lang="en-US" sz="6600">
                <a:latin typeface="Arial"/>
                <a:cs typeface="Arial"/>
              </a:rPr>
              <a:t>szakmai</a:t>
            </a:r>
            <a:r>
              <a:rPr lang="en-US" sz="6600">
                <a:latin typeface="Arial"/>
                <a:cs typeface="Arial"/>
              </a:rPr>
              <a:t>) </a:t>
            </a:r>
            <a:r>
              <a:rPr lang="en-US" sz="6600">
                <a:latin typeface="Arial"/>
                <a:cs typeface="Arial"/>
              </a:rPr>
              <a:t>és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általános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érdeklődés</a:t>
            </a:r>
            <a:endParaRPr lang="en-US" sz="6600">
              <a:latin typeface="Arial"/>
              <a:cs typeface="Arial"/>
            </a:endParaRPr>
          </a:p>
          <a:p>
            <a:pPr marL="3008513" lvl="1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en-US" sz="6600">
                <a:latin typeface="Arial"/>
                <a:cs typeface="Arial"/>
              </a:rPr>
              <a:t>Láthatóság</a:t>
            </a:r>
            <a:r>
              <a:rPr lang="en-US" sz="6600">
                <a:latin typeface="Arial"/>
                <a:cs typeface="Arial"/>
              </a:rPr>
              <a:t> </a:t>
            </a:r>
            <a:r>
              <a:rPr lang="en-US" sz="6600">
                <a:latin typeface="Arial"/>
                <a:cs typeface="Arial"/>
              </a:rPr>
              <a:t>növelése</a:t>
            </a:r>
            <a:endParaRPr lang="it-IT" sz="66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-1" y="21902365"/>
            <a:ext cx="46451837" cy="336904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«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If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a digital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collection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is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placed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online,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yet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the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interface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for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accessing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the interviews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is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not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easy to use, the repository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may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have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theoretically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increased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the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potential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audience of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its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archival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materials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,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however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,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not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functionally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,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as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the access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it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provides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will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be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closer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to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analogue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access models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represented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by boxes of tapes or stacks of printed 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transcripts</a:t>
            </a: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 (Boyd, 2013)» </a:t>
            </a:r>
            <a:endParaRPr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052837" y="5206319"/>
            <a:ext cx="15701962" cy="50013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79777" y="6059801"/>
            <a:ext cx="8092282" cy="3294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2342394" y="2473442"/>
            <a:ext cx="19907930" cy="187652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cs-CZ" b="1">
                <a:latin typeface="Arial"/>
                <a:cs typeface="Arial"/>
              </a:rPr>
              <a:t>Kiindulási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helyzet</a:t>
            </a:r>
            <a:r>
              <a:rPr lang="cs-CZ" b="1">
                <a:latin typeface="Arial"/>
                <a:cs typeface="Arial"/>
              </a:rPr>
              <a:t> : </a:t>
            </a:r>
            <a:r>
              <a:rPr lang="cs-CZ" b="1">
                <a:latin typeface="Arial"/>
                <a:cs typeface="Arial"/>
              </a:rPr>
              <a:t>szűkösség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34318" y="6041021"/>
            <a:ext cx="18633281" cy="231573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marL="1428750" indent="-1428750" algn="just">
              <a:tabLst>
                <a:tab pos="2103438" algn="l"/>
              </a:tabLst>
              <a:defRPr/>
            </a:pPr>
            <a:r>
              <a:rPr lang="nb-NO" sz="6000">
                <a:latin typeface="Arial"/>
                <a:cs typeface="Arial"/>
              </a:rPr>
              <a:t>1. 	A </a:t>
            </a:r>
            <a:r>
              <a:rPr lang="nb-NO" sz="6000">
                <a:latin typeface="Arial"/>
                <a:cs typeface="Arial"/>
              </a:rPr>
              <a:t>két</a:t>
            </a:r>
            <a:r>
              <a:rPr lang="nb-NO" sz="6000">
                <a:latin typeface="Arial"/>
                <a:cs typeface="Arial"/>
              </a:rPr>
              <a:t> </a:t>
            </a:r>
            <a:r>
              <a:rPr lang="nb-NO" sz="6000">
                <a:latin typeface="Arial"/>
                <a:cs typeface="Arial"/>
              </a:rPr>
              <a:t>archívum</a:t>
            </a:r>
            <a:r>
              <a:rPr lang="nb-NO" sz="6000">
                <a:latin typeface="Arial"/>
                <a:cs typeface="Arial"/>
              </a:rPr>
              <a:t> </a:t>
            </a:r>
            <a:r>
              <a:rPr lang="nb-NO" sz="6000">
                <a:latin typeface="Arial"/>
                <a:cs typeface="Arial"/>
              </a:rPr>
              <a:t>anyagaihoz</a:t>
            </a:r>
            <a:r>
              <a:rPr lang="nb-NO" sz="6000">
                <a:latin typeface="Arial"/>
                <a:cs typeface="Arial"/>
              </a:rPr>
              <a:t> </a:t>
            </a:r>
            <a:r>
              <a:rPr lang="nb-NO" sz="6000">
                <a:latin typeface="Arial"/>
                <a:cs typeface="Arial"/>
              </a:rPr>
              <a:t>csak</a:t>
            </a:r>
            <a:r>
              <a:rPr lang="nb-NO" sz="6000">
                <a:latin typeface="Arial"/>
                <a:cs typeface="Arial"/>
              </a:rPr>
              <a:t> </a:t>
            </a:r>
            <a:r>
              <a:rPr lang="nb-NO" sz="6000">
                <a:latin typeface="Arial"/>
                <a:cs typeface="Arial"/>
              </a:rPr>
              <a:t>részben</a:t>
            </a:r>
            <a:r>
              <a:rPr lang="nb-NO" sz="6000">
                <a:latin typeface="Arial"/>
                <a:cs typeface="Arial"/>
              </a:rPr>
              <a:t> </a:t>
            </a:r>
            <a:r>
              <a:rPr lang="nb-NO" sz="6000">
                <a:latin typeface="Arial"/>
                <a:cs typeface="Arial"/>
              </a:rPr>
              <a:t>tartoznak</a:t>
            </a:r>
            <a:r>
              <a:rPr lang="nb-NO" sz="6000">
                <a:latin typeface="Arial"/>
                <a:cs typeface="Arial"/>
              </a:rPr>
              <a:t> </a:t>
            </a:r>
            <a:r>
              <a:rPr lang="nb-NO" sz="6000">
                <a:latin typeface="Arial"/>
                <a:cs typeface="Arial"/>
              </a:rPr>
              <a:t>tárgyszavak</a:t>
            </a:r>
            <a:endParaRPr lang="nb-NO" sz="600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34319" y="10680822"/>
            <a:ext cx="18633280" cy="231573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>
            <a:defPPr>
              <a:defRPr lang="en-US"/>
            </a:defPPr>
            <a:lvl1pPr marL="1428750" indent="-1428750" algn="just">
              <a:tabLst>
                <a:tab pos="2103438" algn="l"/>
              </a:tabLst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nb-NO"/>
              <a:t>2. 	</a:t>
            </a:r>
            <a:r>
              <a:rPr lang="hu-HU"/>
              <a:t>A tárgyszavak nem egységes tárgyszólistából származnak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534318" y="15399214"/>
            <a:ext cx="40375681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>
            <a:defPPr>
              <a:defRPr lang="en-US"/>
            </a:defPPr>
            <a:lvl1pPr marL="1428750" indent="-1428750" algn="just">
              <a:tabLst>
                <a:tab pos="2103438" algn="l"/>
              </a:tabLst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3. 	A</a:t>
            </a:r>
            <a:r>
              <a:rPr lang="hu-HU"/>
              <a:t> gyűjtemények egy részében nem dokumentumszintű, hanem kutatásszintű a tárgyszavazás 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1534318" y="19966041"/>
            <a:ext cx="38699282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>
            <a:defPPr>
              <a:defRPr lang="en-US"/>
            </a:defPPr>
            <a:lvl1pPr marL="1428750" indent="-1428750" algn="just">
              <a:tabLst>
                <a:tab pos="2103438" algn="l"/>
              </a:tabLst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4.	</a:t>
            </a:r>
            <a:r>
              <a:rPr lang="fr-FR"/>
              <a:t>Nagy és bővülő szövegkorpuszon kézi tárgyszóhozzárendelés hatalmas humán erőforrást igényelne</a:t>
            </a:r>
            <a:endParaRPr lang="fr-FR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alphaModFix amt="89000"/>
          </a:blip>
          <a:stretch/>
        </p:blipFill>
        <p:spPr bwMode="auto">
          <a:xfrm>
            <a:off x="24028130" y="1592962"/>
            <a:ext cx="22423708" cy="112118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 bwMode="auto">
          <a:xfrm>
            <a:off x="36852225" y="12951392"/>
            <a:ext cx="1011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hu-HU" sz="4800" b="0" i="1">
                <a:solidFill>
                  <a:srgbClr val="9AA0A6"/>
                </a:solidFill>
                <a:latin typeface="arial"/>
              </a:rPr>
              <a:t>Forrás: </a:t>
            </a:r>
            <a:r>
              <a:rPr lang="hu-HU" sz="4800" b="0" i="1">
                <a:solidFill>
                  <a:srgbClr val="9AA0A6"/>
                </a:solidFill>
                <a:latin typeface="arial"/>
              </a:rPr>
              <a:t>Getty</a:t>
            </a:r>
            <a:r>
              <a:rPr lang="hu-HU" sz="4800" b="0" i="1">
                <a:solidFill>
                  <a:srgbClr val="9AA0A6"/>
                </a:solidFill>
                <a:latin typeface="arial"/>
              </a:rPr>
              <a:t> </a:t>
            </a:r>
            <a:r>
              <a:rPr lang="hu-HU" sz="4800" b="0" i="1">
                <a:solidFill>
                  <a:srgbClr val="9AA0A6"/>
                </a:solidFill>
                <a:latin typeface="arial"/>
              </a:rPr>
              <a:t>Images</a:t>
            </a:r>
            <a:r>
              <a:rPr lang="hu-HU" sz="4800" b="0" i="1">
                <a:solidFill>
                  <a:srgbClr val="9AA0A6"/>
                </a:solidFill>
                <a:latin typeface="arial"/>
              </a:rPr>
              <a:t>/</a:t>
            </a:r>
            <a:r>
              <a:rPr lang="hu-HU" sz="4800" b="0" i="1">
                <a:solidFill>
                  <a:srgbClr val="9AA0A6"/>
                </a:solidFill>
                <a:latin typeface="arial"/>
              </a:rPr>
              <a:t>iStockphoto</a:t>
            </a:r>
            <a:endParaRPr lang="hu-HU" sz="4800" b="0" i="1">
              <a:solidFill>
                <a:srgbClr val="9AA0A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950243" y="1197590"/>
            <a:ext cx="26422355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cs-CZ" b="1">
                <a:latin typeface="Arial"/>
                <a:cs typeface="Arial"/>
              </a:rPr>
              <a:t>Eddigi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eredményeink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és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hosszútávú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céljaink</a:t>
            </a:r>
            <a:endParaRPr lang="cs-CZ" b="1">
              <a:latin typeface="Arial"/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3225919" y="9552712"/>
            <a:ext cx="21950112" cy="9929813"/>
          </a:xfrm>
          <a:prstGeom prst="rect">
            <a:avLst/>
          </a:prstGeom>
          <a:noFill/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50243" y="5794835"/>
            <a:ext cx="20222369" cy="1744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6292379" y="14263623"/>
            <a:ext cx="19354927" cy="11346607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it-IT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sz="5400">
                <a:latin typeface="Arial"/>
                <a:cs typeface="Arial"/>
              </a:rPr>
              <a:t>Ezáltal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szeretnénk</a:t>
            </a:r>
            <a:r>
              <a:rPr lang="it-IT" sz="5400">
                <a:latin typeface="Arial"/>
                <a:cs typeface="Arial"/>
              </a:rPr>
              <a:t>:</a:t>
            </a:r>
            <a:endParaRPr/>
          </a:p>
          <a:p>
            <a:pPr algn="just">
              <a:lnSpc>
                <a:spcPct val="120000"/>
              </a:lnSpc>
              <a:defRPr/>
            </a:pPr>
            <a:r>
              <a:rPr lang="it-IT" sz="5400">
                <a:latin typeface="Arial"/>
                <a:cs typeface="Arial"/>
              </a:rPr>
              <a:t>→ </a:t>
            </a:r>
            <a:r>
              <a:rPr lang="it-IT" sz="5400">
                <a:latin typeface="Arial"/>
                <a:cs typeface="Arial"/>
              </a:rPr>
              <a:t>szöveges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társadalomtudományos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kutatási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adatokat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másodfelhasználásra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biztosítani</a:t>
            </a:r>
            <a:r>
              <a:rPr lang="it-IT" sz="5400">
                <a:latin typeface="Arial"/>
                <a:cs typeface="Arial"/>
              </a:rPr>
              <a:t> </a:t>
            </a:r>
            <a:endParaRPr/>
          </a:p>
          <a:p>
            <a:pPr algn="just">
              <a:lnSpc>
                <a:spcPct val="120000"/>
              </a:lnSpc>
              <a:defRPr/>
            </a:pPr>
            <a:endParaRPr lang="it-IT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sz="5400">
                <a:latin typeface="Arial"/>
                <a:cs typeface="Arial"/>
              </a:rPr>
              <a:t>Lehetővé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téve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ezzel</a:t>
            </a:r>
            <a:r>
              <a:rPr lang="it-IT" sz="5400">
                <a:latin typeface="Arial"/>
                <a:cs typeface="Arial"/>
              </a:rPr>
              <a:t>:</a:t>
            </a:r>
            <a:endParaRPr/>
          </a:p>
          <a:p>
            <a:pPr algn="just">
              <a:lnSpc>
                <a:spcPct val="120000"/>
              </a:lnSpc>
              <a:defRPr/>
            </a:pPr>
            <a:r>
              <a:rPr lang="it-IT" sz="5400">
                <a:latin typeface="Arial"/>
                <a:cs typeface="Arial"/>
              </a:rPr>
              <a:t>	→ </a:t>
            </a:r>
            <a:r>
              <a:rPr lang="it-IT" sz="5400">
                <a:latin typeface="Arial"/>
                <a:cs typeface="Arial"/>
              </a:rPr>
              <a:t>tudománytörténeti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kutatásokat</a:t>
            </a:r>
            <a:endParaRPr lang="it-IT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sz="5400">
                <a:latin typeface="Arial"/>
                <a:cs typeface="Arial"/>
              </a:rPr>
              <a:t>	→ </a:t>
            </a:r>
            <a:r>
              <a:rPr lang="it-IT" sz="5400">
                <a:latin typeface="Arial"/>
                <a:cs typeface="Arial"/>
              </a:rPr>
              <a:t>kapcsolódást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archívumok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között</a:t>
            </a:r>
            <a:endParaRPr lang="it-IT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sz="5400">
                <a:latin typeface="Arial"/>
                <a:cs typeface="Arial"/>
              </a:rPr>
              <a:t>	→ </a:t>
            </a:r>
            <a:r>
              <a:rPr lang="it-IT" sz="5400">
                <a:latin typeface="Arial"/>
                <a:cs typeface="Arial"/>
              </a:rPr>
              <a:t>nemzetközi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kapcsolódásokat</a:t>
            </a:r>
            <a:endParaRPr lang="it-IT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endParaRPr lang="it-IT" sz="5400" b="1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endParaRPr lang="it-IT" sz="5400" b="1">
              <a:solidFill>
                <a:srgbClr val="003399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32073" y="408600"/>
            <a:ext cx="45419765" cy="194640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hu-HU" sz="9600" b="1">
                <a:latin typeface="Arial Bold"/>
                <a:cs typeface="Arial Bold"/>
              </a:rPr>
              <a:t>Hogyan találhatunk meg kutatási adatokat? </a:t>
            </a:r>
            <a:endParaRPr/>
          </a:p>
        </p:txBody>
      </p:sp>
      <p:sp>
        <p:nvSpPr>
          <p:cNvPr id="12" name="Szövegdoboz 11"/>
          <p:cNvSpPr txBox="1"/>
          <p:nvPr/>
        </p:nvSpPr>
        <p:spPr bwMode="auto">
          <a:xfrm>
            <a:off x="26990873" y="6196498"/>
            <a:ext cx="18656433" cy="687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sz="5400" b="1">
                <a:solidFill>
                  <a:srgbClr val="003399"/>
                </a:solidFill>
                <a:latin typeface="Arial"/>
                <a:cs typeface="Arial"/>
              </a:rPr>
              <a:t>Projektcéljaink</a:t>
            </a:r>
            <a:endParaRPr lang="it-IT" sz="48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endParaRPr lang="it-IT" sz="48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sz="5400">
                <a:latin typeface="Arial"/>
                <a:cs typeface="Arial"/>
              </a:rPr>
              <a:t>Gépi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módszerek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segítségével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megtalálni</a:t>
            </a:r>
            <a:r>
              <a:rPr lang="it-IT" sz="5400">
                <a:latin typeface="Arial"/>
                <a:cs typeface="Arial"/>
              </a:rPr>
              <a:t>/</a:t>
            </a:r>
            <a:r>
              <a:rPr lang="it-IT" sz="5400">
                <a:latin typeface="Arial"/>
                <a:cs typeface="Arial"/>
              </a:rPr>
              <a:t>megalkotni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és</a:t>
            </a:r>
            <a:r>
              <a:rPr lang="it-IT" sz="5400">
                <a:latin typeface="Arial"/>
                <a:cs typeface="Arial"/>
              </a:rPr>
              <a:t> a </a:t>
            </a:r>
            <a:r>
              <a:rPr lang="it-IT" sz="5400">
                <a:latin typeface="Arial"/>
                <a:cs typeface="Arial"/>
              </a:rPr>
              <a:t>leírás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részévé</a:t>
            </a:r>
            <a:r>
              <a:rPr lang="it-IT" sz="5400">
                <a:latin typeface="Arial"/>
                <a:cs typeface="Arial"/>
              </a:rPr>
              <a:t> tenni:</a:t>
            </a:r>
            <a:endParaRPr/>
          </a:p>
          <a:p>
            <a:pPr marL="685800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it-IT" sz="5400">
                <a:latin typeface="Arial"/>
                <a:cs typeface="Arial"/>
              </a:rPr>
              <a:t>tárgy</a:t>
            </a:r>
            <a:r>
              <a:rPr lang="it-IT" sz="5400">
                <a:latin typeface="Arial"/>
                <a:cs typeface="Arial"/>
              </a:rPr>
              <a:t>- </a:t>
            </a:r>
            <a:r>
              <a:rPr lang="it-IT" sz="5400">
                <a:latin typeface="Arial"/>
                <a:cs typeface="Arial"/>
              </a:rPr>
              <a:t>és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it-IT" sz="5400">
                <a:latin typeface="Arial"/>
                <a:cs typeface="Arial"/>
              </a:rPr>
              <a:t>kulcsszavakat</a:t>
            </a:r>
            <a:endParaRPr lang="it-IT" sz="5400">
              <a:latin typeface="Arial"/>
              <a:cs typeface="Arial"/>
            </a:endParaRPr>
          </a:p>
          <a:p>
            <a:pPr marL="685800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it-IT" sz="5400">
                <a:latin typeface="Arial"/>
                <a:cs typeface="Arial"/>
              </a:rPr>
              <a:t>személyeket</a:t>
            </a:r>
            <a:r>
              <a:rPr lang="it-IT" sz="5400">
                <a:latin typeface="Arial"/>
                <a:cs typeface="Arial"/>
              </a:rPr>
              <a:t>, </a:t>
            </a:r>
            <a:r>
              <a:rPr lang="it-IT" sz="5400">
                <a:latin typeface="Arial"/>
                <a:cs typeface="Arial"/>
              </a:rPr>
              <a:t>helyeket</a:t>
            </a:r>
            <a:r>
              <a:rPr lang="it-IT" sz="5400">
                <a:latin typeface="Arial"/>
                <a:cs typeface="Arial"/>
              </a:rPr>
              <a:t> (</a:t>
            </a:r>
            <a:r>
              <a:rPr lang="it-IT" sz="5400">
                <a:latin typeface="Arial"/>
                <a:cs typeface="Arial"/>
              </a:rPr>
              <a:t>névelemeket</a:t>
            </a:r>
            <a:r>
              <a:rPr lang="it-IT" sz="5400">
                <a:latin typeface="Arial"/>
                <a:cs typeface="Arial"/>
              </a:rPr>
              <a:t>)</a:t>
            </a:r>
            <a:endParaRPr/>
          </a:p>
          <a:p>
            <a:pPr marL="685800" indent="-685800" algn="just">
              <a:lnSpc>
                <a:spcPct val="120000"/>
              </a:lnSpc>
              <a:buFont typeface="Arial"/>
              <a:buChar char="•"/>
              <a:defRPr/>
            </a:pPr>
            <a:r>
              <a:rPr lang="it-IT" sz="5400">
                <a:latin typeface="Arial"/>
                <a:cs typeface="Arial"/>
              </a:rPr>
              <a:t>időpontokat</a:t>
            </a:r>
            <a:endParaRPr lang="it-IT" sz="5400">
              <a:latin typeface="Arial"/>
              <a:cs typeface="Arial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64657" y="3832334"/>
            <a:ext cx="24609826" cy="20043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/>
          <p:nvPr/>
        </p:nvSpPr>
        <p:spPr bwMode="auto">
          <a:xfrm>
            <a:off x="4925094" y="8938828"/>
            <a:ext cx="26467489" cy="108966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4442" tIns="464442" rIns="464442" bIns="464442" anchor="ctr" anchorCtr="0">
            <a:noAutofit/>
          </a:bodyPr>
          <a:lstStyle/>
          <a:p>
            <a:pPr>
              <a:defRPr/>
            </a:pPr>
            <a:endParaRPr sz="46250"/>
          </a:p>
        </p:txBody>
      </p:sp>
      <p:sp>
        <p:nvSpPr>
          <p:cNvPr id="228" name="Google Shape;228;p11"/>
          <p:cNvSpPr/>
          <p:nvPr/>
        </p:nvSpPr>
        <p:spPr bwMode="auto">
          <a:xfrm>
            <a:off x="4925094" y="5491113"/>
            <a:ext cx="26467489" cy="330862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2F56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4442" tIns="464442" rIns="464442" bIns="464442" anchor="ctr" anchorCtr="0">
            <a:noAutofit/>
          </a:bodyPr>
          <a:lstStyle/>
          <a:p>
            <a:pPr>
              <a:defRPr/>
            </a:pPr>
            <a:endParaRPr sz="46250"/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 bwMode="auto">
          <a:xfrm>
            <a:off x="1583447" y="3606801"/>
            <a:ext cx="43284944" cy="1981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64442" tIns="464442" rIns="464442" bIns="464442" rtlCol="0" anchor="t" anchorCtr="0">
            <a:normAutofit/>
          </a:bodyPr>
          <a:lstStyle/>
          <a:p>
            <a:pPr marL="580644" indent="0">
              <a:lnSpc>
                <a:spcPct val="150000"/>
              </a:lnSpc>
              <a:buNone/>
              <a:defRPr/>
            </a:pPr>
            <a:r>
              <a:rPr lang="hu-HU" sz="5600" b="1">
                <a:solidFill>
                  <a:schemeClr val="dk1"/>
                </a:solidFill>
                <a:latin typeface="Arial"/>
                <a:cs typeface="Arial"/>
              </a:rPr>
              <a:t>Szakaszok</a:t>
            </a:r>
            <a:endParaRPr sz="5600" b="1">
              <a:solidFill>
                <a:schemeClr val="dk1"/>
              </a:solidFill>
              <a:latin typeface="Arial"/>
              <a:cs typeface="Arial"/>
            </a:endParaRPr>
          </a:p>
          <a:p>
            <a:pPr marL="3620963" indent="-612902">
              <a:lnSpc>
                <a:spcPct val="150000"/>
              </a:lnSpc>
              <a:buSzPts val="1000"/>
              <a:buFont typeface="Arial"/>
              <a:buChar char="•"/>
              <a:defRPr/>
            </a:pPr>
            <a:r>
              <a:rPr lang="hu-HU" sz="5100" b="1">
                <a:solidFill>
                  <a:schemeClr val="dk1"/>
                </a:solidFill>
                <a:latin typeface="Arial"/>
                <a:cs typeface="Arial"/>
              </a:rPr>
              <a:t>teszt szakasz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: 1 interjú, 43 oldal, 2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annotátor</a:t>
            </a:r>
            <a:endParaRPr sz="5100">
              <a:solidFill>
                <a:schemeClr val="dk1"/>
              </a:solidFill>
              <a:latin typeface="Arial"/>
              <a:cs typeface="Arial"/>
            </a:endParaRPr>
          </a:p>
          <a:p>
            <a:pPr marL="3620963" indent="-612902">
              <a:lnSpc>
                <a:spcPct val="150000"/>
              </a:lnSpc>
              <a:buSzPts val="1000"/>
              <a:buFont typeface="Arial"/>
              <a:buChar char="•"/>
              <a:defRPr/>
            </a:pPr>
            <a:r>
              <a:rPr lang="hu-HU" sz="5100" b="1">
                <a:solidFill>
                  <a:schemeClr val="dk1"/>
                </a:solidFill>
                <a:latin typeface="Arial"/>
                <a:cs typeface="Arial"/>
              </a:rPr>
              <a:t>első szakasz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: 2 interjú, 64 oldal, 5-5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annotátor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, 3341 elemű tárgyszólista</a:t>
            </a:r>
            <a:endParaRPr sz="5100">
              <a:latin typeface="Arial"/>
              <a:cs typeface="Arial"/>
            </a:endParaRPr>
          </a:p>
          <a:p>
            <a:pPr marL="3620963" indent="-612902">
              <a:lnSpc>
                <a:spcPct val="150000"/>
              </a:lnSpc>
              <a:buSzPts val="1000"/>
              <a:buFont typeface="Arial"/>
              <a:buChar char="•"/>
              <a:defRPr/>
            </a:pPr>
            <a:r>
              <a:rPr lang="hu-HU" sz="5100" b="1">
                <a:solidFill>
                  <a:schemeClr val="dk1"/>
                </a:solidFill>
                <a:latin typeface="Arial"/>
                <a:cs typeface="Arial"/>
              </a:rPr>
              <a:t>második szakasz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: 10 interjú, 268 oldal, 2-2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annotátor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, 641 elemű tárgyszólista</a:t>
            </a:r>
            <a:endParaRPr sz="5100">
              <a:latin typeface="Arial"/>
              <a:cs typeface="Arial"/>
            </a:endParaRPr>
          </a:p>
          <a:p>
            <a:pPr marL="3620958" indent="-612902">
              <a:lnSpc>
                <a:spcPct val="150000"/>
              </a:lnSpc>
              <a:buSzPts val="1000"/>
              <a:buFont typeface="Arial"/>
              <a:buChar char="•"/>
              <a:defRPr/>
            </a:pPr>
            <a:r>
              <a:rPr lang="hu-HU" sz="5100" b="1">
                <a:solidFill>
                  <a:schemeClr val="dk1"/>
                </a:solidFill>
                <a:latin typeface="Arial"/>
                <a:cs typeface="Arial"/>
              </a:rPr>
              <a:t>harmadik szakasz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: 20 interjú, 709 oldal, 2-3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annotátor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, 242 majd 220 elemű tárgyszólista</a:t>
            </a:r>
            <a:endParaRPr sz="5100">
              <a:solidFill>
                <a:schemeClr val="dk1"/>
              </a:solidFill>
              <a:latin typeface="Arial"/>
              <a:cs typeface="Arial"/>
            </a:endParaRPr>
          </a:p>
          <a:p>
            <a:pPr marL="6967728" indent="0">
              <a:lnSpc>
                <a:spcPct val="150000"/>
              </a:lnSpc>
              <a:buNone/>
              <a:defRPr/>
            </a:pPr>
            <a:endParaRPr sz="5100" b="1">
              <a:solidFill>
                <a:schemeClr val="dk1"/>
              </a:solidFill>
              <a:latin typeface="Arial"/>
              <a:cs typeface="Arial"/>
            </a:endParaRPr>
          </a:p>
          <a:p>
            <a:pPr lvl="2" indent="-1483868">
              <a:lnSpc>
                <a:spcPct val="150000"/>
              </a:lnSpc>
              <a:buSzPts val="1000"/>
              <a:defRPr/>
            </a:pPr>
            <a:r>
              <a:rPr lang="hu-HU" sz="5100" b="1">
                <a:solidFill>
                  <a:schemeClr val="dk1"/>
                </a:solidFill>
                <a:latin typeface="Arial"/>
                <a:cs typeface="Arial"/>
              </a:rPr>
              <a:t>1. fázis</a:t>
            </a:r>
            <a:endParaRPr sz="5100">
              <a:latin typeface="Arial"/>
              <a:cs typeface="Arial"/>
            </a:endParaRPr>
          </a:p>
          <a:p>
            <a:pPr lvl="3" indent="-1483868">
              <a:lnSpc>
                <a:spcPct val="150000"/>
              </a:lnSpc>
              <a:buSzPts val="1000"/>
              <a:defRPr/>
            </a:pP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interjúk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szakaszonkénti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 kódolása</a:t>
            </a:r>
            <a:endParaRPr sz="5100">
              <a:latin typeface="Arial"/>
              <a:cs typeface="Arial"/>
            </a:endParaRPr>
          </a:p>
          <a:p>
            <a:pPr lvl="3" indent="-1483868">
              <a:lnSpc>
                <a:spcPct val="150000"/>
              </a:lnSpc>
              <a:buSzPts val="1000"/>
              <a:defRPr/>
            </a:pP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irányelvek az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annotátorok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 egymáshoz minél közelebbi kódolásának elérése céljából</a:t>
            </a:r>
            <a:endParaRPr sz="5100">
              <a:solidFill>
                <a:schemeClr val="dk1"/>
              </a:solidFill>
              <a:latin typeface="Arial"/>
              <a:cs typeface="Arial"/>
            </a:endParaRPr>
          </a:p>
          <a:p>
            <a:pPr lvl="3" indent="-1483868">
              <a:lnSpc>
                <a:spcPct val="150000"/>
              </a:lnSpc>
              <a:buSzPts val="1000"/>
              <a:defRPr/>
            </a:pP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tárgyszókészlet véglegesítése</a:t>
            </a:r>
            <a:endParaRPr sz="5100">
              <a:solidFill>
                <a:schemeClr val="dk1"/>
              </a:solidFill>
              <a:latin typeface="Arial"/>
              <a:cs typeface="Arial"/>
            </a:endParaRPr>
          </a:p>
          <a:p>
            <a:pPr lvl="2" indent="-1483868">
              <a:lnSpc>
                <a:spcPct val="150000"/>
              </a:lnSpc>
              <a:buSzPts val="1000"/>
              <a:defRPr/>
            </a:pPr>
            <a:r>
              <a:rPr lang="hu-HU" sz="5100" b="1">
                <a:solidFill>
                  <a:schemeClr val="dk1"/>
                </a:solidFill>
                <a:latin typeface="Arial"/>
                <a:cs typeface="Arial"/>
              </a:rPr>
              <a:t>2. fázis</a:t>
            </a:r>
            <a:endParaRPr sz="5100">
              <a:latin typeface="Arial"/>
              <a:cs typeface="Arial"/>
            </a:endParaRPr>
          </a:p>
          <a:p>
            <a:pPr lvl="3" indent="-1483868">
              <a:lnSpc>
                <a:spcPct val="150000"/>
              </a:lnSpc>
              <a:buSzPts val="1000"/>
              <a:defRPr/>
            </a:pP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az annotálás konvertálása a tapasztalatok alapján javított tárgyszólista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tárgyszavaira</a:t>
            </a:r>
            <a:endParaRPr sz="5100">
              <a:solidFill>
                <a:schemeClr val="dk1"/>
              </a:solidFill>
              <a:latin typeface="Arial"/>
              <a:cs typeface="Arial"/>
            </a:endParaRPr>
          </a:p>
          <a:p>
            <a:pPr lvl="3" indent="-1483868">
              <a:lnSpc>
                <a:spcPct val="150000"/>
              </a:lnSpc>
              <a:buSzPts val="1000"/>
              <a:defRPr/>
            </a:pP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gold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 standard kialakítása ⇦ a speciális alkalmazáshoz igazítva</a:t>
            </a:r>
            <a:endParaRPr sz="5100">
              <a:solidFill>
                <a:schemeClr val="dk1"/>
              </a:solidFill>
              <a:latin typeface="Arial"/>
              <a:cs typeface="Arial"/>
            </a:endParaRPr>
          </a:p>
          <a:p>
            <a:pPr lvl="4" indent="-1483868">
              <a:lnSpc>
                <a:spcPct val="150000"/>
              </a:lnSpc>
              <a:buSzPts val="1000"/>
              <a:defRPr/>
            </a:pP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30% alatti egyezésnél (25%) harmadik, független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annotátor</a:t>
            </a:r>
            <a:endParaRPr sz="5100">
              <a:solidFill>
                <a:schemeClr val="dk1"/>
              </a:solidFill>
              <a:latin typeface="Arial"/>
              <a:cs typeface="Arial"/>
            </a:endParaRPr>
          </a:p>
          <a:p>
            <a:pPr lvl="4" indent="-1483868">
              <a:lnSpc>
                <a:spcPct val="150000"/>
              </a:lnSpc>
              <a:buSzPts val="1000"/>
              <a:defRPr/>
            </a:pP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30% feletti egyezésnél (75%) az eredeti 2 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annotátor</a:t>
            </a: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 megegyezése alapján</a:t>
            </a:r>
            <a:endParaRPr sz="5100">
              <a:latin typeface="Arial"/>
              <a:cs typeface="Arial"/>
            </a:endParaRPr>
          </a:p>
          <a:p>
            <a:pPr lvl="4" indent="-1483868">
              <a:lnSpc>
                <a:spcPct val="150000"/>
              </a:lnSpc>
              <a:buSzPts val="1000"/>
              <a:defRPr/>
            </a:pPr>
            <a:r>
              <a:rPr lang="hu-HU" sz="5100">
                <a:solidFill>
                  <a:schemeClr val="dk1"/>
                </a:solidFill>
                <a:latin typeface="Arial"/>
                <a:cs typeface="Arial"/>
              </a:rPr>
              <a:t>egyezés: ha a tárgyszóhoz tartozó, a hierarchiában a legfelső szinten lévő kifejezés azonos</a:t>
            </a:r>
            <a:endParaRPr sz="510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 bwMode="auto">
          <a:xfrm>
            <a:off x="1583447" y="952683"/>
            <a:ext cx="43284944" cy="290933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hu-HU" sz="9600" b="1">
                <a:latin typeface="Arial Bold"/>
                <a:ea typeface="+mn-ea"/>
              </a:rPr>
              <a:t>Korábbi szakaszok munkafolyamatai</a:t>
            </a:r>
            <a:endParaRPr sz="9600" b="1">
              <a:latin typeface="Arial Bold"/>
              <a:ea typeface="+mn-ea"/>
            </a:endParaRPr>
          </a:p>
        </p:txBody>
      </p:sp>
      <p:grpSp>
        <p:nvGrpSpPr>
          <p:cNvPr id="231" name="Google Shape;231;p11"/>
          <p:cNvGrpSpPr/>
          <p:nvPr/>
        </p:nvGrpSpPr>
        <p:grpSpPr bwMode="auto">
          <a:xfrm>
            <a:off x="32107342" y="6311475"/>
            <a:ext cx="12219516" cy="1667948"/>
            <a:chOff x="1415248" y="0"/>
            <a:chExt cx="3592294" cy="937829"/>
          </a:xfrm>
        </p:grpSpPr>
        <p:sp>
          <p:nvSpPr>
            <p:cNvPr id="232" name="Google Shape;232;p11"/>
            <p:cNvSpPr/>
            <p:nvPr/>
          </p:nvSpPr>
          <p:spPr bwMode="auto">
            <a:xfrm>
              <a:off x="1415248" y="29"/>
              <a:ext cx="1818900" cy="937800"/>
            </a:xfrm>
            <a:prstGeom prst="rightArrow">
              <a:avLst>
                <a:gd name="adj1" fmla="val 74467"/>
                <a:gd name="adj2" fmla="val 50000"/>
              </a:avLst>
            </a:prstGeom>
            <a:solidFill>
              <a:srgbClr val="2F5696"/>
            </a:solidFill>
            <a:ln>
              <a:noFill/>
            </a:ln>
          </p:spPr>
          <p:txBody>
            <a:bodyPr spcFirstLastPara="1" wrap="square" lIns="464442" tIns="464442" rIns="464442" bIns="464442" anchor="ctr" anchorCtr="0">
              <a:noAutofit/>
            </a:bodyPr>
            <a:lstStyle/>
            <a:p>
              <a:pPr>
                <a:defRPr/>
              </a:pPr>
              <a:endParaRPr sz="46250"/>
            </a:p>
          </p:txBody>
        </p:sp>
        <p:sp>
          <p:nvSpPr>
            <p:cNvPr id="233" name="Google Shape;233;p11"/>
            <p:cNvSpPr/>
            <p:nvPr/>
          </p:nvSpPr>
          <p:spPr bwMode="auto">
            <a:xfrm>
              <a:off x="3350342" y="0"/>
              <a:ext cx="1657200" cy="9378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2F5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64442" tIns="464442" rIns="464442" bIns="464442" anchor="ctr" anchorCtr="0">
              <a:noAutofit/>
            </a:bodyPr>
            <a:lstStyle/>
            <a:p>
              <a:pPr>
                <a:defRPr/>
              </a:pPr>
              <a:r>
                <a:rPr lang="hu-HU" sz="5100"/>
                <a:t>tárgyszókészlet kialakítása</a:t>
              </a:r>
              <a:endParaRPr sz="5100"/>
            </a:p>
          </p:txBody>
        </p:sp>
      </p:grpSp>
      <p:grpSp>
        <p:nvGrpSpPr>
          <p:cNvPr id="234" name="Google Shape;234;p11"/>
          <p:cNvGrpSpPr/>
          <p:nvPr/>
        </p:nvGrpSpPr>
        <p:grpSpPr bwMode="auto">
          <a:xfrm>
            <a:off x="32107344" y="8649683"/>
            <a:ext cx="12219546" cy="1667897"/>
            <a:chOff x="1415251" y="32"/>
            <a:chExt cx="3672376" cy="937800"/>
          </a:xfrm>
        </p:grpSpPr>
        <p:sp>
          <p:nvSpPr>
            <p:cNvPr id="235" name="Google Shape;235;p11"/>
            <p:cNvSpPr/>
            <p:nvPr/>
          </p:nvSpPr>
          <p:spPr bwMode="auto">
            <a:xfrm>
              <a:off x="1415251" y="32"/>
              <a:ext cx="1864200" cy="937800"/>
            </a:xfrm>
            <a:prstGeom prst="rightArrow">
              <a:avLst>
                <a:gd name="adj1" fmla="val 74467"/>
                <a:gd name="adj2" fmla="val 50000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464442" tIns="464442" rIns="464442" bIns="464442" anchor="ctr" anchorCtr="0">
              <a:noAutofit/>
            </a:bodyPr>
            <a:lstStyle/>
            <a:p>
              <a:pPr>
                <a:defRPr/>
              </a:pPr>
              <a:endParaRPr sz="46250"/>
            </a:p>
          </p:txBody>
        </p:sp>
        <p:sp>
          <p:nvSpPr>
            <p:cNvPr id="236" name="Google Shape;236;p11"/>
            <p:cNvSpPr/>
            <p:nvPr/>
          </p:nvSpPr>
          <p:spPr bwMode="auto">
            <a:xfrm>
              <a:off x="3350327" y="32"/>
              <a:ext cx="1737300" cy="9378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64442" tIns="464442" rIns="464442" bIns="464442" anchor="ctr" anchorCtr="0">
              <a:noAutofit/>
            </a:bodyPr>
            <a:lstStyle/>
            <a:p>
              <a:pPr>
                <a:defRPr/>
              </a:pPr>
              <a:r>
                <a:rPr lang="hu-HU" sz="5100"/>
                <a:t>gold standard előállítása</a:t>
              </a:r>
              <a:endParaRPr sz="51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 bwMode="auto">
          <a:xfrm>
            <a:off x="2070095" y="1581340"/>
            <a:ext cx="19907930" cy="187652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defRPr/>
            </a:pPr>
            <a:r>
              <a:rPr lang="cs-CZ" b="1">
                <a:latin typeface="Arial"/>
                <a:cs typeface="Arial"/>
              </a:rPr>
              <a:t>A </a:t>
            </a:r>
            <a:r>
              <a:rPr lang="cs-CZ" b="1">
                <a:latin typeface="Arial"/>
                <a:cs typeface="Arial"/>
              </a:rPr>
              <a:t>gépi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tárgyszavazás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eredményei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4" name="Szövegdoboz 3"/>
          <p:cNvSpPr txBox="1"/>
          <p:nvPr/>
        </p:nvSpPr>
        <p:spPr bwMode="auto">
          <a:xfrm>
            <a:off x="1768955" y="6116418"/>
            <a:ext cx="34511289" cy="18507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spcBef>
                <a:spcPts val="0"/>
              </a:spcBef>
              <a:spcAft>
                <a:spcPts val="1000"/>
              </a:spcAft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Főbb kérdésfelvetéseink:</a:t>
            </a:r>
            <a:endParaRPr/>
          </a:p>
          <a:p>
            <a:pPr marL="1543050" indent="-857250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1543050" indent="-857250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miről szólnak az interjúink (a 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feldolgozottak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) az algoritmus szerint</a:t>
            </a:r>
            <a:endParaRPr/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mik a leggyakrabban adott tárgyszavak</a:t>
            </a:r>
            <a:endParaRPr lang="hu-HU" sz="7200"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mik a nagyon ritkán adottak</a:t>
            </a:r>
            <a:endParaRPr lang="hu-HU" sz="7200"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mik a sosem adottak</a:t>
            </a:r>
            <a:endParaRPr lang="hu-HU" sz="7200">
              <a:latin typeface="Arial"/>
              <a:cs typeface="Arial"/>
            </a:endParaRPr>
          </a:p>
          <a:p>
            <a:pPr marL="1543050" indent="-857250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1543050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a statisztika alapján mennyire jók a 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tárgyszavaink</a:t>
            </a: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1543050" indent="-857250"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mekkora a kézi és a gépi tárgyszavazás közötti átfedés</a:t>
            </a:r>
            <a:endParaRPr/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mennyire tudják a 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tárgyszavaink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 megragadni az interjúk tartalmait</a:t>
            </a:r>
            <a:endParaRPr/>
          </a:p>
          <a:p>
            <a:pPr marL="6188476" lvl="2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ez a két vetület hogy kapcsolódik/kapcsolódhat össze </a:t>
            </a:r>
            <a:endParaRPr lang="hu-HU" sz="7200"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 bwMode="auto">
          <a:xfrm>
            <a:off x="31109325" y="12281882"/>
            <a:ext cx="591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9600" b="1" u="sng">
                <a:solidFill>
                  <a:srgbClr val="0000FF"/>
                </a:solidFill>
                <a:latin typeface="Calibri"/>
                <a:hlinkClick r:id="rId2" tooltip="https://kdk-kibana.dsd.sztaki.hu/app/dashboards#/view/d3bffd80-75a2-11ed-b6e7-75bef8552ecc?_g=(filters:!(),refreshInterval:(pause:!t,value:0),time:(from:now-15m,to:now))&amp;_a=(description:&amp;apos;&amp;apos;,filters:!(),fullScreenMode:!f,options:(hidePanelTitles:!f,useMargins:!t),query:(language:kuery,query:&amp;apos;&amp;apos;),tags:!(),timeRestore:!f,title:kdk,viewMode:view)"/>
              </a:rPr>
              <a:t>kdk-kibana</a:t>
            </a:r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 bwMode="auto">
          <a:xfrm>
            <a:off x="2322592" y="1398250"/>
            <a:ext cx="2321560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>
                <a:latin typeface="Arial"/>
                <a:cs typeface="Arial"/>
              </a:rPr>
              <a:t>Jelenlegi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szakasz</a:t>
            </a:r>
            <a:endParaRPr lang="cs-CZ" b="1">
              <a:latin typeface="Arial"/>
              <a:cs typeface="Arial"/>
            </a:endParaRPr>
          </a:p>
        </p:txBody>
      </p:sp>
      <p:sp>
        <p:nvSpPr>
          <p:cNvPr id="8" name="Szövegdoboz 7"/>
          <p:cNvSpPr txBox="1"/>
          <p:nvPr/>
        </p:nvSpPr>
        <p:spPr bwMode="auto">
          <a:xfrm>
            <a:off x="2322592" y="3267987"/>
            <a:ext cx="36144200" cy="2515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3050" indent="-857250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a statisztika alapján milyen ötletek merültek fel </a:t>
            </a:r>
            <a:endParaRPr lang="hu-HU" sz="7200"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a legáltalánosabb, legtöbbet adott tárgyszavakkal kezdeni valamit</a:t>
            </a: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megjelenítés: 1-1 interjú / többszintű hozzáadott tárgyszókészlet</a:t>
            </a:r>
            <a:endParaRPr lang="hu-HU" sz="7200">
              <a:latin typeface="Arial"/>
              <a:cs typeface="Arial"/>
            </a:endParaRPr>
          </a:p>
          <a:p>
            <a:pPr marL="6188476" lvl="2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külön szavak gyűjteményszinten és interjúszinten, vagy</a:t>
            </a:r>
            <a:endParaRPr lang="hu-HU" sz="7200">
              <a:latin typeface="Arial"/>
              <a:cs typeface="Arial"/>
            </a:endParaRPr>
          </a:p>
          <a:p>
            <a:pPr marL="6188476" lvl="2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interjúszinten alapból az elsődleges (legfontosabb) tárgyszavak látszódnak, de akit mélyebben érdekel, annak mélyfúrások / részletesebb tárgyszavazás is megjeleníthető</a:t>
            </a:r>
            <a:endParaRPr/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3865763" lvl="1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további interjúk kódolása, hogy minél több területet/témát lefedjünk</a:t>
            </a:r>
            <a:endParaRPr/>
          </a:p>
          <a:p>
            <a:pPr marL="6188476" lvl="2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két PhD hallgató (szociológia és szociálpolitika doktori programok) bevonásával</a:t>
            </a:r>
            <a:endParaRPr/>
          </a:p>
          <a:p>
            <a:pPr marL="6188476" lvl="2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az eddigi munkánk folytatása, további 263 oldalnyi interjú manuális kódolása, a 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gold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 standard bővítése</a:t>
            </a:r>
            <a:endParaRPr/>
          </a:p>
          <a:p>
            <a:pPr marL="8511189" lvl="3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ezt követően a gépi tárgyszavazás 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újrafuttatása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, az új eredmény összevetése a régivel</a:t>
            </a: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6188476" lvl="2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az eddig legjobbnak tartott algoritmus munkájának 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validálása</a:t>
            </a: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, típushibák keresése</a:t>
            </a:r>
            <a:endParaRPr/>
          </a:p>
          <a:p>
            <a:pPr marL="8511189" lvl="3" indent="-857250">
              <a:spcAft>
                <a:spcPts val="1000"/>
              </a:spcAft>
              <a:buFont typeface="Arial"/>
              <a:buChar char="•"/>
              <a:defRPr/>
            </a:pPr>
            <a:r>
              <a:rPr lang="hu-HU" sz="7200">
                <a:solidFill>
                  <a:srgbClr val="000000"/>
                </a:solidFill>
                <a:latin typeface="Arial"/>
                <a:cs typeface="Arial"/>
              </a:rPr>
              <a:t>ezt követően az algoritmus javítása, finomítása</a:t>
            </a:r>
            <a:endParaRPr/>
          </a:p>
          <a:p>
            <a:pPr marL="8511189" lvl="3" indent="-857250"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7653939" lvl="3">
              <a:spcAft>
                <a:spcPts val="1000"/>
              </a:spcAft>
              <a:defRPr/>
            </a:pPr>
            <a:endParaRPr lang="hu-HU" sz="7200">
              <a:solidFill>
                <a:srgbClr val="000000"/>
              </a:solidFill>
              <a:latin typeface="Arial"/>
              <a:cs typeface="Arial"/>
            </a:endParaRPr>
          </a:p>
          <a:p>
            <a:pPr marL="8511189" lvl="3" indent="-857250">
              <a:spcAft>
                <a:spcPts val="1000"/>
              </a:spcAft>
              <a:buFont typeface="Arial"/>
              <a:buChar char="•"/>
              <a:defRPr/>
            </a:pPr>
            <a:endParaRPr lang="hu-HU" sz="7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 bwMode="auto">
          <a:xfrm>
            <a:off x="2322592" y="1398250"/>
            <a:ext cx="30443407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>
                <a:latin typeface="Arial"/>
                <a:cs typeface="Arial"/>
              </a:rPr>
              <a:t>Végcél</a:t>
            </a:r>
            <a:r>
              <a:rPr lang="cs-CZ" b="1">
                <a:latin typeface="Arial"/>
                <a:cs typeface="Arial"/>
              </a:rPr>
              <a:t> : </a:t>
            </a:r>
            <a:r>
              <a:rPr lang="cs-CZ" b="1">
                <a:latin typeface="Arial"/>
                <a:cs typeface="Arial"/>
              </a:rPr>
              <a:t>közös</a:t>
            </a:r>
            <a:r>
              <a:rPr lang="cs-CZ" b="1">
                <a:latin typeface="Arial"/>
                <a:cs typeface="Arial"/>
              </a:rPr>
              <a:t> </a:t>
            </a:r>
            <a:r>
              <a:rPr lang="cs-CZ" b="1">
                <a:latin typeface="Arial"/>
                <a:cs typeface="Arial"/>
              </a:rPr>
              <a:t>keresőfelület</a:t>
            </a:r>
            <a:endParaRPr lang="cs-CZ" b="1">
              <a:latin typeface="Arial"/>
              <a:cs typeface="Arial"/>
            </a:endParaRPr>
          </a:p>
        </p:txBody>
      </p:sp>
      <p:sp>
        <p:nvSpPr>
          <p:cNvPr id="5" name="Szövegdoboz 4"/>
          <p:cNvSpPr txBox="1"/>
          <p:nvPr/>
        </p:nvSpPr>
        <p:spPr bwMode="auto">
          <a:xfrm>
            <a:off x="3302000" y="6018628"/>
            <a:ext cx="36677600" cy="196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/>
              <a:buChar char="•"/>
              <a:defRPr/>
            </a:pPr>
            <a:r>
              <a:rPr lang="hu-HU"/>
              <a:t>A két archívum jelenleg külön felületen, külön keresőfunkcióval működik</a:t>
            </a:r>
            <a:endParaRPr/>
          </a:p>
          <a:p>
            <a:pPr marL="1143000" indent="-1143000">
              <a:buFont typeface="Arial"/>
              <a:buChar char="•"/>
              <a:defRPr/>
            </a:pPr>
            <a:r>
              <a:rPr lang="hu-HU"/>
              <a:t>A két felületen használt tárgyszókészlet sem egyezik meg</a:t>
            </a:r>
            <a:endParaRPr/>
          </a:p>
          <a:p>
            <a:pPr marL="3465713" lvl="1" indent="-1143000">
              <a:buFont typeface="Arial"/>
              <a:buChar char="•"/>
              <a:defRPr/>
            </a:pPr>
            <a:r>
              <a:rPr lang="hu-HU"/>
              <a:t>Vegyesen szerepelnek tezaurusz-szerű és inkább kulcsszószerű szavak</a:t>
            </a:r>
            <a:endParaRPr/>
          </a:p>
          <a:p>
            <a:pPr marL="1143000" indent="-1143000">
              <a:buFont typeface="Arial"/>
              <a:buChar char="•"/>
              <a:defRPr/>
            </a:pPr>
            <a:endParaRPr lang="hu-HU"/>
          </a:p>
          <a:p>
            <a:pPr marL="1143000" indent="-1143000">
              <a:buFont typeface="Arial"/>
              <a:buChar char="•"/>
              <a:defRPr/>
            </a:pPr>
            <a:r>
              <a:rPr lang="hu-HU"/>
              <a:t>Cél: egyesíteni a keresőfelületeket, és kibővíteni funkcionalitásukat mind új funkcionalitások hozzáadásával (pl. interjúszintű tárgyszavak, gyűjteményszintű tárgyszavak, névelemek), mind a már létezők finomításával (pl. egységes tárgyszókészlet használata, leírás minden interjúhoz)</a:t>
            </a:r>
            <a:endParaRPr/>
          </a:p>
          <a:p>
            <a:pPr marL="1143000" indent="-1143000">
              <a:buFont typeface="Arial"/>
              <a:buChar char="•"/>
              <a:defRPr/>
            </a:pPr>
            <a:endParaRPr lang="hu-HU"/>
          </a:p>
          <a:p>
            <a:pPr marL="1143000" indent="-1143000">
              <a:buFont typeface="Arial"/>
              <a:buChar char="•"/>
              <a:defRPr/>
            </a:pPr>
            <a:r>
              <a:rPr lang="hu-HU"/>
              <a:t>Jelen projekt eredményei szervesen hozzájárulnak egy minél funkcionálisabb közös kereső létrehozásához, ezáltal nagyban növelve archívumaink láthatóságát és elérhetőségét, hozzáférhetőségét</a:t>
            </a:r>
            <a:endParaRPr/>
          </a:p>
          <a:p>
            <a:pPr marL="3465713" lvl="1" indent="-1143000">
              <a:buFont typeface="Arial"/>
              <a:buChar char="•"/>
              <a:defRPr/>
            </a:pPr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ONLYOFFICE/7.2.2.56</Application>
  <DocSecurity>0</DocSecurity>
  <PresentationFormat>Egyéni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coollab</dc:creator>
  <cp:keywords/>
  <dc:description/>
  <dc:identifier/>
  <dc:language/>
  <cp:lastModifiedBy>Egyed-Gergely Júlia</cp:lastModifiedBy>
  <cp:revision>40</cp:revision>
  <dcterms:created xsi:type="dcterms:W3CDTF">2021-02-22T15:24:10Z</dcterms:created>
  <dcterms:modified xsi:type="dcterms:W3CDTF">2023-01-30T20:48:06Z</dcterms:modified>
  <cp:category/>
  <cp:contentStatus/>
  <cp:version/>
</cp:coreProperties>
</file>