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4" r:id="rId25"/>
    <p:sldId id="280" r:id="rId26"/>
    <p:sldId id="283" r:id="rId27"/>
    <p:sldId id="281" r:id="rId28"/>
    <p:sldId id="282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54" autoAdjust="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51B9-1685-454A-8FF4-F06F17FA4BB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AA73-B9CD-F442-90CB-F01F9191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4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51B9-1685-454A-8FF4-F06F17FA4BB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AA73-B9CD-F442-90CB-F01F9191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90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51B9-1685-454A-8FF4-F06F17FA4BB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AA73-B9CD-F442-90CB-F01F9191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54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51B9-1685-454A-8FF4-F06F17FA4BB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AA73-B9CD-F442-90CB-F01F9191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3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51B9-1685-454A-8FF4-F06F17FA4BB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AA73-B9CD-F442-90CB-F01F9191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4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51B9-1685-454A-8FF4-F06F17FA4BB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AA73-B9CD-F442-90CB-F01F9191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9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51B9-1685-454A-8FF4-F06F17FA4BB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AA73-B9CD-F442-90CB-F01F9191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3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51B9-1685-454A-8FF4-F06F17FA4BB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AA73-B9CD-F442-90CB-F01F9191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98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51B9-1685-454A-8FF4-F06F17FA4BB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AA73-B9CD-F442-90CB-F01F9191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7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51B9-1685-454A-8FF4-F06F17FA4BB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AA73-B9CD-F442-90CB-F01F9191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34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E51B9-1685-454A-8FF4-F06F17FA4BB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EAA73-B9CD-F442-90CB-F01F9191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822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E51B9-1685-454A-8FF4-F06F17FA4BB1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EAA73-B9CD-F442-90CB-F01F91917C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6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5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9228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Módszeresen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Szociológiai</a:t>
            </a:r>
            <a:r>
              <a:rPr lang="en-US" sz="3200" dirty="0" smtClean="0"/>
              <a:t> </a:t>
            </a:r>
            <a:r>
              <a:rPr lang="en-US" sz="3200" dirty="0" err="1" smtClean="0"/>
              <a:t>metodológia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 smtClean="0"/>
              <a:t>Előadás</a:t>
            </a:r>
            <a:r>
              <a:rPr lang="en-US" sz="3200" dirty="0" smtClean="0"/>
              <a:t>- </a:t>
            </a:r>
            <a:r>
              <a:rPr lang="en-US" sz="3200" dirty="0" err="1" smtClean="0"/>
              <a:t>és</a:t>
            </a:r>
            <a:r>
              <a:rPr lang="en-US" sz="3200" dirty="0" smtClean="0"/>
              <a:t> </a:t>
            </a:r>
            <a:r>
              <a:rPr lang="en-US" sz="3200" dirty="0" err="1" smtClean="0"/>
              <a:t>vitasorozat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37050"/>
            <a:ext cx="7421182" cy="1752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V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 err="1" smtClean="0">
                <a:solidFill>
                  <a:schemeClr val="tx1"/>
                </a:solidFill>
              </a:rPr>
              <a:t>téma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Minden, </a:t>
            </a:r>
            <a:r>
              <a:rPr lang="en-US" b="1" dirty="0" err="1" smtClean="0">
                <a:solidFill>
                  <a:schemeClr val="tx1"/>
                </a:solidFill>
              </a:rPr>
              <a:t>amit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tudni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akartál</a:t>
            </a:r>
            <a:r>
              <a:rPr lang="en-US" b="1" dirty="0" smtClean="0">
                <a:solidFill>
                  <a:schemeClr val="tx1"/>
                </a:solidFill>
              </a:rPr>
              <a:t> a </a:t>
            </a:r>
            <a:r>
              <a:rPr lang="en-US" b="1" dirty="0" err="1" smtClean="0">
                <a:solidFill>
                  <a:schemeClr val="tx1"/>
                </a:solidFill>
              </a:rPr>
              <a:t>logisztikus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regresszióról</a:t>
            </a:r>
            <a:r>
              <a:rPr lang="en-US" b="1" dirty="0" smtClean="0">
                <a:solidFill>
                  <a:schemeClr val="tx1"/>
                </a:solidFill>
              </a:rPr>
              <a:t>, de </a:t>
            </a:r>
            <a:r>
              <a:rPr lang="en-US" b="1" dirty="0" err="1" smtClean="0">
                <a:solidFill>
                  <a:schemeClr val="tx1"/>
                </a:solidFill>
              </a:rPr>
              <a:t>nem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merted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megkérdezni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983" y="4914900"/>
            <a:ext cx="4715084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Kisfalusi</a:t>
            </a:r>
            <a:r>
              <a:rPr lang="en-US" dirty="0" smtClean="0"/>
              <a:t> </a:t>
            </a:r>
            <a:r>
              <a:rPr lang="en-US" dirty="0" err="1" smtClean="0"/>
              <a:t>Dorottya</a:t>
            </a:r>
            <a:endParaRPr lang="en-US" dirty="0" smtClean="0"/>
          </a:p>
          <a:p>
            <a:r>
              <a:rPr lang="en-US" dirty="0" smtClean="0"/>
              <a:t>MTA TK SZI </a:t>
            </a:r>
            <a:r>
              <a:rPr lang="mr-IN" dirty="0" smtClean="0"/>
              <a:t>–</a:t>
            </a:r>
            <a:r>
              <a:rPr lang="en-US" dirty="0" smtClean="0"/>
              <a:t> BCE</a:t>
            </a:r>
          </a:p>
          <a:p>
            <a:r>
              <a:rPr lang="en-US" dirty="0" err="1"/>
              <a:t>k</a:t>
            </a:r>
            <a:r>
              <a:rPr lang="en-US" dirty="0" err="1" smtClean="0"/>
              <a:t>isfalusi.dorottya@tk.mta.hu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300949" y="4824120"/>
            <a:ext cx="4715084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Koltai </a:t>
            </a:r>
            <a:r>
              <a:rPr lang="en-US" dirty="0" err="1" smtClean="0"/>
              <a:t>Júlia</a:t>
            </a:r>
            <a:endParaRPr lang="en-US" dirty="0" smtClean="0"/>
          </a:p>
          <a:p>
            <a:r>
              <a:rPr lang="en-US" dirty="0" smtClean="0"/>
              <a:t>MTA TK SZI </a:t>
            </a:r>
            <a:r>
              <a:rPr lang="mr-IN" dirty="0" smtClean="0"/>
              <a:t>–</a:t>
            </a:r>
            <a:r>
              <a:rPr lang="en-US" dirty="0" smtClean="0"/>
              <a:t> ELTE </a:t>
            </a:r>
            <a:r>
              <a:rPr lang="en-US" dirty="0" err="1" smtClean="0"/>
              <a:t>TáTK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oltai.julia@tk.mta.hu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503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A </a:t>
            </a:r>
            <a:r>
              <a:rPr lang="en-US" sz="3200" dirty="0" err="1" smtClean="0"/>
              <a:t>probléma</a:t>
            </a:r>
            <a:r>
              <a:rPr lang="en-US" sz="3200" dirty="0" smtClean="0"/>
              <a:t> </a:t>
            </a:r>
            <a:r>
              <a:rPr lang="en-US" sz="3200" dirty="0" err="1" smtClean="0"/>
              <a:t>forrása</a:t>
            </a:r>
            <a:r>
              <a:rPr lang="en-US" sz="3200" dirty="0" smtClean="0"/>
              <a:t> #2 </a:t>
            </a:r>
            <a:r>
              <a:rPr lang="en-US" sz="3200" dirty="0" err="1" smtClean="0"/>
              <a:t>és</a:t>
            </a:r>
            <a:r>
              <a:rPr lang="en-US" sz="3200" dirty="0" smtClean="0"/>
              <a:t> </a:t>
            </a:r>
            <a:r>
              <a:rPr lang="en-US" sz="3200" dirty="0" err="1" smtClean="0"/>
              <a:t>következmények</a:t>
            </a:r>
            <a:r>
              <a:rPr lang="en-US" sz="3200" dirty="0" smtClean="0"/>
              <a:t> (3/3)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944789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esélyhányados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elülről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korlátos</a:t>
            </a:r>
            <a:r>
              <a:rPr lang="en-US" dirty="0" smtClean="0"/>
              <a:t>, </a:t>
            </a:r>
            <a:r>
              <a:rPr lang="en-US" dirty="0" err="1" smtClean="0"/>
              <a:t>így</a:t>
            </a:r>
            <a:r>
              <a:rPr lang="en-US" dirty="0" smtClean="0"/>
              <a:t> a </a:t>
            </a:r>
            <a:r>
              <a:rPr lang="en-US" dirty="0" err="1" smtClean="0"/>
              <a:t>kapcsolat</a:t>
            </a:r>
            <a:r>
              <a:rPr lang="en-US" dirty="0" smtClean="0"/>
              <a:t> </a:t>
            </a:r>
            <a:r>
              <a:rPr lang="en-US" dirty="0" err="1" smtClean="0"/>
              <a:t>ereje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megállapítható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Ezért</a:t>
            </a:r>
            <a:r>
              <a:rPr lang="en-US" dirty="0" smtClean="0"/>
              <a:t> </a:t>
            </a:r>
            <a:r>
              <a:rPr lang="en-US" dirty="0" err="1" smtClean="0"/>
              <a:t>használható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esély</a:t>
            </a:r>
            <a:r>
              <a:rPr lang="en-US" dirty="0" smtClean="0"/>
              <a:t> </a:t>
            </a:r>
            <a:r>
              <a:rPr lang="en-US" dirty="0" err="1" smtClean="0"/>
              <a:t>logaritmusa</a:t>
            </a:r>
            <a:r>
              <a:rPr lang="en-US" dirty="0" smtClean="0"/>
              <a:t>, </a:t>
            </a:r>
            <a:r>
              <a:rPr lang="en-US" dirty="0" err="1" smtClean="0"/>
              <a:t>ami</a:t>
            </a:r>
            <a:r>
              <a:rPr lang="en-US" dirty="0" smtClean="0"/>
              <a:t> </a:t>
            </a:r>
            <a:r>
              <a:rPr lang="en-US" dirty="0" err="1" smtClean="0"/>
              <a:t>azonban</a:t>
            </a:r>
            <a:r>
              <a:rPr lang="en-US" dirty="0" smtClean="0"/>
              <a:t> </a:t>
            </a:r>
            <a:r>
              <a:rPr lang="en-US" dirty="0" err="1" smtClean="0"/>
              <a:t>nehezebben</a:t>
            </a:r>
            <a:r>
              <a:rPr lang="en-US" dirty="0" smtClean="0"/>
              <a:t> </a:t>
            </a:r>
            <a:r>
              <a:rPr lang="en-US" dirty="0" err="1" smtClean="0"/>
              <a:t>interpretálható</a:t>
            </a: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értelmezhető</a:t>
            </a:r>
            <a:r>
              <a:rPr lang="en-US" dirty="0" smtClean="0"/>
              <a:t> </a:t>
            </a:r>
            <a:r>
              <a:rPr lang="en-US" dirty="0" err="1" smtClean="0"/>
              <a:t>üres</a:t>
            </a:r>
            <a:r>
              <a:rPr lang="en-US" dirty="0" smtClean="0"/>
              <a:t> </a:t>
            </a:r>
            <a:r>
              <a:rPr lang="en-US" dirty="0" err="1" smtClean="0"/>
              <a:t>cellát</a:t>
            </a:r>
            <a:r>
              <a:rPr lang="en-US" dirty="0" smtClean="0"/>
              <a:t> </a:t>
            </a:r>
            <a:r>
              <a:rPr lang="en-US" dirty="0" err="1" smtClean="0"/>
              <a:t>tartalmazó</a:t>
            </a:r>
            <a:r>
              <a:rPr lang="en-US" dirty="0" smtClean="0"/>
              <a:t> </a:t>
            </a:r>
            <a:r>
              <a:rPr lang="en-US" dirty="0" err="1" smtClean="0"/>
              <a:t>tábláknál</a:t>
            </a:r>
            <a:r>
              <a:rPr lang="en-US" dirty="0" smtClean="0"/>
              <a:t>, </a:t>
            </a:r>
            <a:r>
              <a:rPr lang="en-US" dirty="0" err="1" smtClean="0"/>
              <a:t>mivel</a:t>
            </a:r>
            <a:r>
              <a:rPr lang="en-US" dirty="0" smtClean="0"/>
              <a:t> </a:t>
            </a:r>
            <a:r>
              <a:rPr lang="en-US" dirty="0" err="1" smtClean="0"/>
              <a:t>akkor</a:t>
            </a:r>
            <a:r>
              <a:rPr lang="en-US" dirty="0" smtClean="0"/>
              <a:t> is </a:t>
            </a:r>
            <a:r>
              <a:rPr lang="en-US" dirty="0" err="1" smtClean="0"/>
              <a:t>determinisztikus</a:t>
            </a:r>
            <a:r>
              <a:rPr lang="en-US" dirty="0" smtClean="0"/>
              <a:t> </a:t>
            </a:r>
            <a:r>
              <a:rPr lang="en-US" dirty="0" err="1" smtClean="0"/>
              <a:t>kapcsolatot</a:t>
            </a:r>
            <a:r>
              <a:rPr lang="en-US" dirty="0" smtClean="0"/>
              <a:t> </a:t>
            </a:r>
            <a:r>
              <a:rPr lang="en-US" dirty="0" err="1" smtClean="0"/>
              <a:t>mutat</a:t>
            </a:r>
            <a:r>
              <a:rPr lang="en-US" dirty="0" smtClean="0"/>
              <a:t>, ha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áll</a:t>
            </a:r>
            <a:r>
              <a:rPr lang="en-US" dirty="0" smtClean="0"/>
              <a:t> </a:t>
            </a:r>
            <a:r>
              <a:rPr lang="en-US" dirty="0" err="1" smtClean="0"/>
              <a:t>fenn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6405139"/>
              </p:ext>
            </p:extLst>
          </p:nvPr>
        </p:nvGraphicFramePr>
        <p:xfrm>
          <a:off x="875442" y="2469446"/>
          <a:ext cx="6096000" cy="1112520"/>
        </p:xfrm>
        <a:graphic>
          <a:graphicData uri="http://schemas.openxmlformats.org/drawingml/2006/table">
            <a:tbl>
              <a:tblPr firstRow="1" firstCol="1" bandRow="1">
                <a:tableStyleId>{85BE263C-DBD7-4A20-BB59-AAB30ACAA65A}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előléptetik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léptetik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elő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férfi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nő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74957" y="6471277"/>
            <a:ext cx="392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en-US" dirty="0" err="1" smtClean="0"/>
              <a:t>Bartus</a:t>
            </a:r>
            <a:r>
              <a:rPr lang="en-US" dirty="0" smtClean="0"/>
              <a:t> 2003a)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8954" y="3556018"/>
            <a:ext cx="7623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= [(100/101)/(1/101)] / [(100/100)/(0/100)] =</a:t>
            </a:r>
          </a:p>
          <a:p>
            <a:r>
              <a:rPr lang="en-US" dirty="0"/>
              <a:t> </a:t>
            </a:r>
            <a:r>
              <a:rPr lang="en-US" dirty="0" smtClean="0"/>
              <a:t>     = [</a:t>
            </a:r>
            <a:r>
              <a:rPr lang="en-US" dirty="0"/>
              <a:t>(100/101)/(1/101)] </a:t>
            </a:r>
            <a:r>
              <a:rPr lang="en-US" dirty="0" smtClean="0"/>
              <a:t>* [(</a:t>
            </a:r>
            <a:r>
              <a:rPr lang="en-US" dirty="0"/>
              <a:t>0/100</a:t>
            </a:r>
            <a:r>
              <a:rPr lang="en-US" dirty="0" smtClean="0"/>
              <a:t>)/</a:t>
            </a:r>
            <a:r>
              <a:rPr lang="en-US" dirty="0"/>
              <a:t>(100/100)</a:t>
            </a:r>
            <a:r>
              <a:rPr lang="en-US" dirty="0" smtClean="0"/>
              <a:t>] =</a:t>
            </a:r>
          </a:p>
          <a:p>
            <a:r>
              <a:rPr lang="en-US" dirty="0"/>
              <a:t> </a:t>
            </a:r>
            <a:r>
              <a:rPr lang="en-US" dirty="0" smtClean="0"/>
              <a:t>     = [0.99/0.0099] * [0/</a:t>
            </a:r>
            <a:r>
              <a:rPr lang="en-US" dirty="0"/>
              <a:t>1</a:t>
            </a:r>
            <a:r>
              <a:rPr lang="en-US" dirty="0" smtClean="0"/>
              <a:t>] = </a:t>
            </a:r>
          </a:p>
          <a:p>
            <a:r>
              <a:rPr lang="en-US" dirty="0"/>
              <a:t> </a:t>
            </a:r>
            <a:r>
              <a:rPr lang="en-US" dirty="0" smtClean="0"/>
              <a:t>     = 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634757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2 x 2-esnél </a:t>
            </a:r>
            <a:r>
              <a:rPr lang="en-US" dirty="0" err="1" smtClean="0"/>
              <a:t>nagyobb</a:t>
            </a:r>
            <a:r>
              <a:rPr lang="en-US" dirty="0" smtClean="0"/>
              <a:t> </a:t>
            </a:r>
            <a:r>
              <a:rPr lang="en-US" dirty="0" err="1" smtClean="0"/>
              <a:t>táblákban</a:t>
            </a:r>
            <a:r>
              <a:rPr lang="en-US" dirty="0" smtClean="0"/>
              <a:t> a </a:t>
            </a:r>
            <a:r>
              <a:rPr lang="en-US" dirty="0" err="1" smtClean="0"/>
              <a:t>feszítő</a:t>
            </a:r>
            <a:r>
              <a:rPr lang="en-US" dirty="0" smtClean="0"/>
              <a:t> </a:t>
            </a:r>
            <a:r>
              <a:rPr lang="en-US" dirty="0" err="1" smtClean="0"/>
              <a:t>cellás</a:t>
            </a:r>
            <a:r>
              <a:rPr lang="en-US" dirty="0" smtClean="0"/>
              <a:t> </a:t>
            </a:r>
            <a:r>
              <a:rPr lang="en-US" dirty="0" err="1" smtClean="0"/>
              <a:t>esélyhányadosok</a:t>
            </a:r>
            <a:r>
              <a:rPr lang="en-US" dirty="0" smtClean="0"/>
              <a:t> </a:t>
            </a:r>
            <a:r>
              <a:rPr lang="en-US" dirty="0" err="1" smtClean="0"/>
              <a:t>olyankor</a:t>
            </a:r>
            <a:r>
              <a:rPr lang="en-US" dirty="0" smtClean="0"/>
              <a:t> is </a:t>
            </a:r>
            <a:r>
              <a:rPr lang="en-US" dirty="0" err="1" smtClean="0"/>
              <a:t>kapcsolatot</a:t>
            </a:r>
            <a:r>
              <a:rPr lang="en-US" dirty="0" smtClean="0"/>
              <a:t> </a:t>
            </a:r>
            <a:r>
              <a:rPr lang="en-US" dirty="0" err="1" smtClean="0"/>
              <a:t>mutat</a:t>
            </a:r>
            <a:r>
              <a:rPr lang="en-US" i="1" dirty="0" err="1" smtClean="0"/>
              <a:t>hat</a:t>
            </a:r>
            <a:r>
              <a:rPr lang="en-US" dirty="0" smtClean="0"/>
              <a:t>, </a:t>
            </a:r>
            <a:r>
              <a:rPr lang="en-US" dirty="0" err="1" smtClean="0"/>
              <a:t>amikor</a:t>
            </a:r>
            <a:r>
              <a:rPr lang="en-US" dirty="0" smtClean="0"/>
              <a:t> </a:t>
            </a:r>
            <a:r>
              <a:rPr lang="en-US" dirty="0" err="1" smtClean="0"/>
              <a:t>igazából</a:t>
            </a:r>
            <a:r>
              <a:rPr lang="en-US" dirty="0" smtClean="0"/>
              <a:t> </a:t>
            </a:r>
            <a:r>
              <a:rPr lang="en-US" dirty="0" err="1" smtClean="0"/>
              <a:t>nincs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Mivel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esélyhányados</a:t>
            </a:r>
            <a:r>
              <a:rPr lang="en-US" dirty="0" smtClean="0"/>
              <a:t> </a:t>
            </a:r>
            <a:r>
              <a:rPr lang="en-US" dirty="0" err="1" smtClean="0"/>
              <a:t>kiszámításakor</a:t>
            </a:r>
            <a:r>
              <a:rPr lang="en-US" dirty="0" smtClean="0"/>
              <a:t> </a:t>
            </a:r>
            <a:r>
              <a:rPr lang="en-US" dirty="0" err="1" smtClean="0"/>
              <a:t>igazából</a:t>
            </a:r>
            <a:r>
              <a:rPr lang="en-US" dirty="0" smtClean="0"/>
              <a:t> 2 x 2-es </a:t>
            </a:r>
            <a:r>
              <a:rPr lang="en-US" dirty="0" err="1" smtClean="0"/>
              <a:t>táblákra</a:t>
            </a:r>
            <a:r>
              <a:rPr lang="en-US" dirty="0" smtClean="0"/>
              <a:t> </a:t>
            </a:r>
            <a:r>
              <a:rPr lang="en-US" dirty="0" err="1" smtClean="0"/>
              <a:t>bontjuk</a:t>
            </a:r>
            <a:r>
              <a:rPr lang="en-US" dirty="0" smtClean="0"/>
              <a:t> a </a:t>
            </a:r>
            <a:r>
              <a:rPr lang="en-US" dirty="0" err="1" smtClean="0"/>
              <a:t>nagyobb</a:t>
            </a:r>
            <a:r>
              <a:rPr lang="en-US" dirty="0" smtClean="0"/>
              <a:t> </a:t>
            </a:r>
            <a:r>
              <a:rPr lang="en-US" dirty="0" err="1" smtClean="0"/>
              <a:t>táblát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így</a:t>
            </a:r>
            <a:r>
              <a:rPr lang="en-US" dirty="0" smtClean="0"/>
              <a:t> </a:t>
            </a:r>
            <a:r>
              <a:rPr lang="en-US" dirty="0" err="1" smtClean="0"/>
              <a:t>figyelmen</a:t>
            </a:r>
            <a:r>
              <a:rPr lang="en-US" dirty="0" smtClean="0"/>
              <a:t> </a:t>
            </a:r>
            <a:r>
              <a:rPr lang="en-US" dirty="0" err="1" smtClean="0"/>
              <a:t>kívül</a:t>
            </a:r>
            <a:r>
              <a:rPr lang="en-US" dirty="0" smtClean="0"/>
              <a:t> </a:t>
            </a:r>
            <a:r>
              <a:rPr lang="en-US" dirty="0" err="1" smtClean="0"/>
              <a:t>hagyjuk</a:t>
            </a:r>
            <a:r>
              <a:rPr lang="en-US" dirty="0" smtClean="0"/>
              <a:t> a </a:t>
            </a:r>
            <a:r>
              <a:rPr lang="en-US" dirty="0" err="1" smtClean="0"/>
              <a:t>független</a:t>
            </a:r>
            <a:r>
              <a:rPr lang="en-US" dirty="0" smtClean="0"/>
              <a:t> </a:t>
            </a:r>
            <a:r>
              <a:rPr lang="en-US" dirty="0" err="1" smtClean="0"/>
              <a:t>változó</a:t>
            </a:r>
            <a:r>
              <a:rPr lang="en-US" dirty="0" smtClean="0"/>
              <a:t> </a:t>
            </a:r>
            <a:r>
              <a:rPr lang="en-US" dirty="0" err="1" smtClean="0"/>
              <a:t>hatását</a:t>
            </a:r>
            <a:r>
              <a:rPr lang="en-US" dirty="0" smtClean="0"/>
              <a:t> a </a:t>
            </a:r>
            <a:r>
              <a:rPr lang="en-US" dirty="0" err="1" smtClean="0"/>
              <a:t>függő</a:t>
            </a:r>
            <a:r>
              <a:rPr lang="en-US" dirty="0" smtClean="0"/>
              <a:t> </a:t>
            </a:r>
            <a:r>
              <a:rPr lang="en-US" dirty="0" err="1" smtClean="0"/>
              <a:t>változó</a:t>
            </a:r>
            <a:r>
              <a:rPr lang="en-US" dirty="0" smtClean="0"/>
              <a:t> </a:t>
            </a:r>
            <a:r>
              <a:rPr lang="en-US" dirty="0" err="1" smtClean="0"/>
              <a:t>azon</a:t>
            </a:r>
            <a:r>
              <a:rPr lang="en-US" dirty="0" smtClean="0"/>
              <a:t> </a:t>
            </a:r>
            <a:r>
              <a:rPr lang="en-US" dirty="0" err="1" smtClean="0"/>
              <a:t>értékeire</a:t>
            </a:r>
            <a:r>
              <a:rPr lang="en-US" dirty="0" smtClean="0"/>
              <a:t>, </a:t>
            </a:r>
            <a:r>
              <a:rPr lang="en-US" dirty="0" err="1" smtClean="0"/>
              <a:t>amelyek</a:t>
            </a:r>
            <a:r>
              <a:rPr lang="en-US" dirty="0" smtClean="0"/>
              <a:t> </a:t>
            </a:r>
            <a:r>
              <a:rPr lang="en-US" dirty="0" err="1" smtClean="0"/>
              <a:t>nincsenek</a:t>
            </a:r>
            <a:r>
              <a:rPr lang="en-US" dirty="0" smtClean="0"/>
              <a:t> benne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aktuális</a:t>
            </a:r>
            <a:r>
              <a:rPr lang="en-US" dirty="0" smtClean="0"/>
              <a:t> 2 x 2-es </a:t>
            </a:r>
            <a:r>
              <a:rPr lang="en-US" dirty="0" err="1" smtClean="0"/>
              <a:t>vizsgált</a:t>
            </a:r>
            <a:r>
              <a:rPr lang="en-US" dirty="0" smtClean="0"/>
              <a:t> </a:t>
            </a:r>
            <a:r>
              <a:rPr lang="en-US" dirty="0" err="1" smtClean="0"/>
              <a:t>táblára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~ </a:t>
            </a:r>
            <a:r>
              <a:rPr lang="en-US" dirty="0" err="1" smtClean="0"/>
              <a:t>lokális</a:t>
            </a:r>
            <a:r>
              <a:rPr lang="en-US" dirty="0" smtClean="0"/>
              <a:t> </a:t>
            </a:r>
            <a:r>
              <a:rPr lang="en-US" dirty="0" err="1" smtClean="0"/>
              <a:t>asszociáció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58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Megoldási</a:t>
            </a:r>
            <a:r>
              <a:rPr lang="en-US" dirty="0" smtClean="0"/>
              <a:t> </a:t>
            </a:r>
            <a:r>
              <a:rPr lang="en-US" dirty="0" err="1" smtClean="0"/>
              <a:t>lehetőségek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3977" y="1485188"/>
            <a:ext cx="82556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Egyedi</a:t>
            </a:r>
            <a:r>
              <a:rPr lang="en-US" sz="2400" dirty="0" smtClean="0"/>
              <a:t> </a:t>
            </a:r>
            <a:r>
              <a:rPr lang="en-US" sz="2400" dirty="0" err="1" smtClean="0"/>
              <a:t>megoldások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</a:t>
            </a:r>
            <a:r>
              <a:rPr lang="en-US" sz="2400" dirty="0" err="1" smtClean="0"/>
              <a:t>egyedi</a:t>
            </a:r>
            <a:r>
              <a:rPr lang="en-US" sz="2400" dirty="0" smtClean="0"/>
              <a:t> </a:t>
            </a:r>
            <a:r>
              <a:rPr lang="en-US" sz="2400" dirty="0" err="1" smtClean="0"/>
              <a:t>problémákra</a:t>
            </a:r>
            <a:r>
              <a:rPr lang="en-US" sz="2400" dirty="0" smtClean="0"/>
              <a:t>: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err="1" smtClean="0"/>
              <a:t>Heterogenous</a:t>
            </a:r>
            <a:r>
              <a:rPr lang="en-US" sz="2400" dirty="0" smtClean="0"/>
              <a:t> Choice Models (Keel and Park 2006, Williams 2009a, 2009b)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err="1" smtClean="0"/>
              <a:t>Feltételek</a:t>
            </a:r>
            <a:r>
              <a:rPr lang="en-US" sz="2400" dirty="0" smtClean="0"/>
              <a:t>, </a:t>
            </a:r>
            <a:r>
              <a:rPr lang="en-US" sz="2400" dirty="0" err="1"/>
              <a:t>a</a:t>
            </a:r>
            <a:r>
              <a:rPr lang="en-US" sz="2400" dirty="0" err="1" smtClean="0"/>
              <a:t>mikor</a:t>
            </a:r>
            <a:r>
              <a:rPr lang="en-US" sz="2400" dirty="0" smtClean="0"/>
              <a:t> </a:t>
            </a:r>
            <a:r>
              <a:rPr lang="en-US" sz="2400" dirty="0" err="1" smtClean="0"/>
              <a:t>nincs</a:t>
            </a:r>
            <a:r>
              <a:rPr lang="en-US" sz="2400" dirty="0" smtClean="0"/>
              <a:t> </a:t>
            </a:r>
            <a:r>
              <a:rPr lang="en-US" sz="2400" dirty="0" err="1" smtClean="0"/>
              <a:t>szükség</a:t>
            </a:r>
            <a:r>
              <a:rPr lang="en-US" sz="2400" dirty="0" smtClean="0"/>
              <a:t> </a:t>
            </a:r>
            <a:r>
              <a:rPr lang="en-US" sz="2400" dirty="0" err="1" smtClean="0"/>
              <a:t>ezen</a:t>
            </a:r>
            <a:r>
              <a:rPr lang="en-US" sz="2400" dirty="0" smtClean="0"/>
              <a:t> </a:t>
            </a:r>
            <a:r>
              <a:rPr lang="en-US" sz="2400" dirty="0" err="1" smtClean="0"/>
              <a:t>problémák</a:t>
            </a:r>
            <a:r>
              <a:rPr lang="en-US" sz="2400" dirty="0" smtClean="0"/>
              <a:t> </a:t>
            </a:r>
            <a:r>
              <a:rPr lang="en-US" sz="2400" dirty="0" err="1" smtClean="0"/>
              <a:t>kezelésére</a:t>
            </a:r>
            <a:r>
              <a:rPr lang="en-US" sz="2400" dirty="0" smtClean="0"/>
              <a:t> (Williams 2016)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Y-</a:t>
            </a:r>
            <a:r>
              <a:rPr lang="en-US" sz="2400" dirty="0" err="1" smtClean="0"/>
              <a:t>standardizálás</a:t>
            </a:r>
            <a:r>
              <a:rPr lang="en-US" sz="2400" dirty="0" smtClean="0"/>
              <a:t> (Mood 2010; Williams 2016)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KHB </a:t>
            </a:r>
            <a:r>
              <a:rPr lang="en-US" sz="2400" dirty="0" err="1" smtClean="0"/>
              <a:t>módszer</a:t>
            </a:r>
            <a:r>
              <a:rPr lang="en-US" sz="2400" dirty="0" smtClean="0"/>
              <a:t> (</a:t>
            </a:r>
            <a:r>
              <a:rPr lang="hu-HU" sz="2400" dirty="0" err="1"/>
              <a:t>Mood</a:t>
            </a:r>
            <a:r>
              <a:rPr lang="hu-HU" sz="2400" dirty="0"/>
              <a:t> 2010; Williams 2016; </a:t>
            </a:r>
            <a:r>
              <a:rPr lang="hu-HU" sz="2400" dirty="0" err="1"/>
              <a:t>Kohler</a:t>
            </a:r>
            <a:r>
              <a:rPr lang="hu-HU" sz="2400" dirty="0"/>
              <a:t> et </a:t>
            </a:r>
            <a:r>
              <a:rPr lang="hu-HU" sz="2400" dirty="0" err="1"/>
              <a:t>al</a:t>
            </a:r>
            <a:r>
              <a:rPr lang="hu-HU" sz="2400" dirty="0"/>
              <a:t>. 2011; </a:t>
            </a:r>
            <a:r>
              <a:rPr lang="hu-HU" sz="2400" dirty="0" err="1"/>
              <a:t>Karlson</a:t>
            </a:r>
            <a:r>
              <a:rPr lang="hu-HU" sz="2400" dirty="0"/>
              <a:t> et </a:t>
            </a:r>
            <a:r>
              <a:rPr lang="hu-HU" sz="2400" dirty="0" err="1"/>
              <a:t>al</a:t>
            </a:r>
            <a:r>
              <a:rPr lang="hu-HU" sz="2400" dirty="0"/>
              <a:t>. 2012</a:t>
            </a:r>
            <a:r>
              <a:rPr lang="en-US" sz="2400" dirty="0"/>
              <a:t> </a:t>
            </a:r>
            <a:r>
              <a:rPr lang="en-US" sz="2400" dirty="0" smtClean="0"/>
              <a:t>)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Marginal Effects (</a:t>
            </a:r>
            <a:r>
              <a:rPr lang="en-US" sz="2400" dirty="0" err="1" smtClean="0"/>
              <a:t>Bartus</a:t>
            </a:r>
            <a:r>
              <a:rPr lang="en-US" sz="2400" dirty="0" smtClean="0"/>
              <a:t> 2003a, 2003b)</a:t>
            </a:r>
          </a:p>
          <a:p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en-US" sz="2400" dirty="0" err="1" smtClean="0"/>
              <a:t>Általános</a:t>
            </a:r>
            <a:r>
              <a:rPr lang="en-US" sz="2400" dirty="0" smtClean="0"/>
              <a:t>, de </a:t>
            </a:r>
            <a:r>
              <a:rPr lang="en-US" sz="2400" dirty="0" err="1" smtClean="0"/>
              <a:t>nem</a:t>
            </a:r>
            <a:r>
              <a:rPr lang="en-US" sz="2400" dirty="0" smtClean="0"/>
              <a:t> </a:t>
            </a:r>
            <a:r>
              <a:rPr lang="en-US" sz="2400" dirty="0" err="1" smtClean="0"/>
              <a:t>problémamentes</a:t>
            </a:r>
            <a:r>
              <a:rPr lang="en-US" sz="2400" dirty="0" smtClean="0"/>
              <a:t> </a:t>
            </a:r>
            <a:r>
              <a:rPr lang="en-US" sz="2400" dirty="0" err="1" smtClean="0"/>
              <a:t>megoldás</a:t>
            </a:r>
            <a:endParaRPr lang="en-US" sz="2400" dirty="0" smtClean="0"/>
          </a:p>
          <a:p>
            <a:pPr marL="742950" lvl="1" indent="-285750">
              <a:buFont typeface="Arial"/>
              <a:buChar char="•"/>
            </a:pPr>
            <a:r>
              <a:rPr lang="en-US" sz="2400" dirty="0" err="1" smtClean="0"/>
              <a:t>Lineáris</a:t>
            </a:r>
            <a:r>
              <a:rPr lang="en-US" sz="2400" dirty="0" smtClean="0"/>
              <a:t> </a:t>
            </a:r>
            <a:r>
              <a:rPr lang="en-US" sz="2400" dirty="0" err="1" smtClean="0"/>
              <a:t>valószínűségi</a:t>
            </a:r>
            <a:r>
              <a:rPr lang="en-US" sz="2400" dirty="0" smtClean="0"/>
              <a:t> </a:t>
            </a:r>
            <a:r>
              <a:rPr lang="en-US" sz="2400" dirty="0" err="1" smtClean="0"/>
              <a:t>modell</a:t>
            </a:r>
            <a:r>
              <a:rPr lang="en-US" sz="2400" dirty="0" smtClean="0"/>
              <a:t> (Mood 2010)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7615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/>
              <a:t>Heterogenous</a:t>
            </a:r>
            <a:r>
              <a:rPr lang="en-US" dirty="0"/>
              <a:t> Choice Models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971808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A </a:t>
            </a:r>
            <a:r>
              <a:rPr lang="en-US" dirty="0" err="1" smtClean="0"/>
              <a:t>heteroszkedaszticitás</a:t>
            </a:r>
            <a:r>
              <a:rPr lang="en-US" dirty="0" smtClean="0"/>
              <a:t> </a:t>
            </a:r>
            <a:r>
              <a:rPr lang="en-US" dirty="0" err="1" smtClean="0"/>
              <a:t>kontrollja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összehasonlítani</a:t>
            </a:r>
            <a:r>
              <a:rPr lang="en-US" dirty="0" smtClean="0"/>
              <a:t> </a:t>
            </a:r>
            <a:r>
              <a:rPr lang="en-US" dirty="0" err="1" smtClean="0"/>
              <a:t>kívánt</a:t>
            </a:r>
            <a:r>
              <a:rPr lang="en-US" dirty="0" smtClean="0"/>
              <a:t> </a:t>
            </a:r>
            <a:r>
              <a:rPr lang="en-US" dirty="0" err="1" smtClean="0"/>
              <a:t>csoportokban</a:t>
            </a:r>
            <a:r>
              <a:rPr lang="en-US" dirty="0" smtClean="0"/>
              <a:t>:</a:t>
            </a:r>
            <a:endParaRPr lang="en-US" i="1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609644"/>
              </p:ext>
            </p:extLst>
          </p:nvPr>
        </p:nvGraphicFramePr>
        <p:xfrm>
          <a:off x="662070" y="1443553"/>
          <a:ext cx="5386387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9" name="Equation" r:id="rId3" imgW="2768600" imgH="431800" progId="Equation.3">
                  <p:embed/>
                </p:oleObj>
              </mc:Choice>
              <mc:Fallback>
                <p:oleObj name="Equation" r:id="rId3" imgW="27686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2070" y="1443553"/>
                        <a:ext cx="5386387" cy="839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2070" y="2122679"/>
            <a:ext cx="844139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Ahol</a:t>
            </a:r>
            <a:r>
              <a:rPr lang="en-US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g </a:t>
            </a:r>
            <a:r>
              <a:rPr lang="mr-IN" dirty="0" smtClean="0"/>
              <a:t>–</a:t>
            </a:r>
            <a:r>
              <a:rPr lang="en-US" dirty="0" smtClean="0"/>
              <a:t> link </a:t>
            </a:r>
            <a:r>
              <a:rPr lang="en-US" dirty="0" err="1" smtClean="0"/>
              <a:t>függvény</a:t>
            </a:r>
            <a:r>
              <a:rPr lang="en-US" dirty="0" smtClean="0"/>
              <a:t> [</a:t>
            </a:r>
            <a:r>
              <a:rPr lang="en-US" dirty="0" err="1" smtClean="0"/>
              <a:t>itt</a:t>
            </a:r>
            <a:r>
              <a:rPr lang="en-US" dirty="0" smtClean="0"/>
              <a:t> </a:t>
            </a:r>
            <a:r>
              <a:rPr lang="en-US" dirty="0" err="1" smtClean="0"/>
              <a:t>logit</a:t>
            </a:r>
            <a:r>
              <a:rPr lang="en-US" dirty="0" smtClean="0"/>
              <a:t>, de </a:t>
            </a:r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például</a:t>
            </a:r>
            <a:r>
              <a:rPr lang="en-US" dirty="0" smtClean="0"/>
              <a:t> </a:t>
            </a:r>
            <a:r>
              <a:rPr lang="en-US" dirty="0" err="1" smtClean="0"/>
              <a:t>probit</a:t>
            </a:r>
            <a:r>
              <a:rPr lang="en-US" dirty="0" smtClean="0"/>
              <a:t> is]</a:t>
            </a:r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 </a:t>
            </a:r>
            <a:r>
              <a:rPr lang="en-US" dirty="0" err="1" smtClean="0"/>
              <a:t>kétértékű</a:t>
            </a:r>
            <a:r>
              <a:rPr lang="en-US" dirty="0" smtClean="0"/>
              <a:t> </a:t>
            </a:r>
            <a:r>
              <a:rPr lang="en-US" dirty="0" err="1" smtClean="0"/>
              <a:t>függő</a:t>
            </a:r>
            <a:r>
              <a:rPr lang="en-US" dirty="0" smtClean="0"/>
              <a:t> </a:t>
            </a:r>
            <a:r>
              <a:rPr lang="en-US" dirty="0" err="1" smtClean="0"/>
              <a:t>változó</a:t>
            </a:r>
            <a:r>
              <a:rPr lang="en-US" dirty="0" smtClean="0"/>
              <a:t> [</a:t>
            </a:r>
            <a:r>
              <a:rPr lang="en-US" i="1" dirty="0" err="1" smtClean="0"/>
              <a:t>például</a:t>
            </a:r>
            <a:r>
              <a:rPr lang="en-US" i="1" dirty="0" smtClean="0"/>
              <a:t> </a:t>
            </a:r>
            <a:r>
              <a:rPr lang="en-US" i="1" dirty="0" err="1" smtClean="0"/>
              <a:t>előléptetés</a:t>
            </a:r>
            <a:r>
              <a:rPr lang="en-US" i="1" dirty="0" smtClean="0"/>
              <a:t> </a:t>
            </a:r>
            <a:r>
              <a:rPr lang="en-US" i="1" dirty="0" err="1" smtClean="0"/>
              <a:t>igen</a:t>
            </a:r>
            <a:r>
              <a:rPr lang="en-US" i="1" dirty="0" smtClean="0"/>
              <a:t>/</a:t>
            </a:r>
            <a:r>
              <a:rPr lang="en-US" i="1" dirty="0" err="1" smtClean="0"/>
              <a:t>nem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 </a:t>
            </a:r>
            <a:r>
              <a:rPr lang="en-US" dirty="0" err="1" smtClean="0"/>
              <a:t>független</a:t>
            </a:r>
            <a:r>
              <a:rPr lang="en-US" dirty="0" smtClean="0"/>
              <a:t> </a:t>
            </a:r>
            <a:r>
              <a:rPr lang="en-US" dirty="0" err="1" smtClean="0"/>
              <a:t>változók</a:t>
            </a:r>
            <a:r>
              <a:rPr lang="en-US" dirty="0" smtClean="0"/>
              <a:t> </a:t>
            </a:r>
            <a:r>
              <a:rPr lang="en-US" dirty="0" err="1" smtClean="0"/>
              <a:t>vektora</a:t>
            </a:r>
            <a:r>
              <a:rPr lang="en-US" dirty="0" smtClean="0"/>
              <a:t> [</a:t>
            </a:r>
            <a:r>
              <a:rPr lang="en-US" i="1" dirty="0" err="1" smtClean="0"/>
              <a:t>például</a:t>
            </a:r>
            <a:r>
              <a:rPr lang="en-US" i="1" dirty="0" smtClean="0"/>
              <a:t> </a:t>
            </a:r>
            <a:r>
              <a:rPr lang="en-US" i="1" dirty="0" err="1" smtClean="0"/>
              <a:t>publikációk</a:t>
            </a:r>
            <a:r>
              <a:rPr lang="en-US" i="1" dirty="0" smtClean="0"/>
              <a:t> </a:t>
            </a:r>
            <a:r>
              <a:rPr lang="en-US" i="1" dirty="0" err="1" smtClean="0"/>
              <a:t>száma</a:t>
            </a:r>
            <a:r>
              <a:rPr lang="en-US" i="1" dirty="0" smtClean="0"/>
              <a:t>, </a:t>
            </a:r>
            <a:r>
              <a:rPr lang="en-US" i="1" dirty="0" err="1" smtClean="0"/>
              <a:t>munkahely</a:t>
            </a:r>
            <a:r>
              <a:rPr lang="en-US" i="1" dirty="0" smtClean="0"/>
              <a:t> </a:t>
            </a:r>
            <a:r>
              <a:rPr lang="en-US" i="1" dirty="0" err="1" smtClean="0"/>
              <a:t>presztízse</a:t>
            </a:r>
            <a:r>
              <a:rPr lang="en-US" dirty="0" smtClean="0"/>
              <a:t>]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β </a:t>
            </a:r>
            <a:r>
              <a:rPr lang="mr-IN" dirty="0" smtClean="0"/>
              <a:t>–</a:t>
            </a:r>
            <a:r>
              <a:rPr lang="en-US" dirty="0" smtClean="0"/>
              <a:t> a </a:t>
            </a:r>
            <a:r>
              <a:rPr lang="en-US" dirty="0" err="1" smtClean="0"/>
              <a:t>független</a:t>
            </a:r>
            <a:r>
              <a:rPr lang="en-US" dirty="0" smtClean="0"/>
              <a:t> </a:t>
            </a:r>
            <a:r>
              <a:rPr lang="en-US" dirty="0" err="1" smtClean="0"/>
              <a:t>változók</a:t>
            </a:r>
            <a:r>
              <a:rPr lang="en-US" dirty="0" smtClean="0"/>
              <a:t> y-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vonatkozó</a:t>
            </a:r>
            <a:r>
              <a:rPr lang="en-US" dirty="0" smtClean="0"/>
              <a:t> </a:t>
            </a:r>
            <a:r>
              <a:rPr lang="en-US" dirty="0" err="1" smtClean="0"/>
              <a:t>hatását</a:t>
            </a:r>
            <a:r>
              <a:rPr lang="en-US" dirty="0" smtClean="0"/>
              <a:t> </a:t>
            </a:r>
            <a:r>
              <a:rPr lang="en-US" dirty="0" err="1" smtClean="0"/>
              <a:t>mutató</a:t>
            </a:r>
            <a:r>
              <a:rPr lang="en-US" dirty="0" smtClean="0"/>
              <a:t> </a:t>
            </a:r>
            <a:r>
              <a:rPr lang="en-US" dirty="0" err="1" smtClean="0"/>
              <a:t>regressziós</a:t>
            </a:r>
            <a:r>
              <a:rPr lang="en-US" dirty="0" smtClean="0"/>
              <a:t> </a:t>
            </a:r>
            <a:r>
              <a:rPr lang="en-US" dirty="0" err="1" smtClean="0"/>
              <a:t>együtthatók</a:t>
            </a:r>
            <a:r>
              <a:rPr lang="en-US" dirty="0" smtClean="0"/>
              <a:t> </a:t>
            </a:r>
            <a:r>
              <a:rPr lang="en-US" dirty="0" err="1" smtClean="0"/>
              <a:t>vektora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a </a:t>
            </a:r>
            <a:r>
              <a:rPr lang="en-US" dirty="0" err="1" smtClean="0"/>
              <a:t>változó</a:t>
            </a:r>
            <a:r>
              <a:rPr lang="en-US" dirty="0" smtClean="0"/>
              <a:t>, </a:t>
            </a:r>
            <a:r>
              <a:rPr lang="en-US" dirty="0" err="1" smtClean="0"/>
              <a:t>amelynek</a:t>
            </a:r>
            <a:r>
              <a:rPr lang="en-US" dirty="0" smtClean="0"/>
              <a:t> </a:t>
            </a:r>
            <a:r>
              <a:rPr lang="en-US" dirty="0" err="1" smtClean="0"/>
              <a:t>értékei</a:t>
            </a:r>
            <a:r>
              <a:rPr lang="en-US" dirty="0" smtClean="0"/>
              <a:t> </a:t>
            </a:r>
            <a:r>
              <a:rPr lang="en-US" dirty="0" err="1" smtClean="0"/>
              <a:t>mentén</a:t>
            </a:r>
            <a:r>
              <a:rPr lang="en-US" dirty="0" smtClean="0"/>
              <a:t> </a:t>
            </a:r>
            <a:r>
              <a:rPr lang="en-US" dirty="0" err="1" smtClean="0"/>
              <a:t>feltételezzük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különbözik</a:t>
            </a:r>
            <a:r>
              <a:rPr lang="en-US" dirty="0" smtClean="0"/>
              <a:t> a </a:t>
            </a:r>
            <a:r>
              <a:rPr lang="en-US" dirty="0" err="1" smtClean="0"/>
              <a:t>megmagyarázatlan</a:t>
            </a:r>
            <a:r>
              <a:rPr lang="en-US" dirty="0" smtClean="0"/>
              <a:t> </a:t>
            </a:r>
            <a:r>
              <a:rPr lang="en-US" dirty="0" err="1" smtClean="0"/>
              <a:t>rész</a:t>
            </a:r>
            <a:r>
              <a:rPr lang="en-US" dirty="0" smtClean="0"/>
              <a:t> (a </a:t>
            </a:r>
            <a:r>
              <a:rPr lang="en-US" dirty="0" err="1" smtClean="0"/>
              <a:t>reziduálisok</a:t>
            </a:r>
            <a:r>
              <a:rPr lang="en-US" dirty="0" smtClean="0"/>
              <a:t> </a:t>
            </a:r>
            <a:r>
              <a:rPr lang="en-US" dirty="0" err="1" smtClean="0"/>
              <a:t>varianciája</a:t>
            </a:r>
            <a:r>
              <a:rPr lang="en-US" dirty="0" smtClean="0"/>
              <a:t>) [</a:t>
            </a:r>
            <a:r>
              <a:rPr lang="en-US" i="1" dirty="0" err="1" smtClean="0"/>
              <a:t>például</a:t>
            </a:r>
            <a:r>
              <a:rPr lang="en-US" i="1" dirty="0" smtClean="0"/>
              <a:t> </a:t>
            </a:r>
            <a:r>
              <a:rPr lang="en-US" i="1" dirty="0" err="1" smtClean="0"/>
              <a:t>nem</a:t>
            </a:r>
            <a:r>
              <a:rPr lang="en-US" dirty="0" smtClean="0"/>
              <a:t>]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folytonos</a:t>
            </a:r>
            <a:r>
              <a:rPr lang="en-US" dirty="0" smtClean="0"/>
              <a:t> </a:t>
            </a:r>
            <a:r>
              <a:rPr lang="en-US" dirty="0" err="1" smtClean="0"/>
              <a:t>vagy</a:t>
            </a:r>
            <a:r>
              <a:rPr lang="en-US" dirty="0" smtClean="0"/>
              <a:t> </a:t>
            </a:r>
            <a:r>
              <a:rPr lang="en-US" dirty="0" err="1" smtClean="0"/>
              <a:t>kétértékű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err="1" smtClean="0"/>
              <a:t>Része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 x-</a:t>
            </a:r>
            <a:r>
              <a:rPr lang="en-US" dirty="0" err="1" smtClean="0"/>
              <a:t>nek</a:t>
            </a:r>
            <a:r>
              <a:rPr lang="en-US" dirty="0" smtClean="0"/>
              <a:t>, de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része</a:t>
            </a:r>
            <a:r>
              <a:rPr lang="en-US" dirty="0" smtClean="0"/>
              <a:t> </a:t>
            </a:r>
            <a:r>
              <a:rPr lang="en-US" dirty="0" err="1" smtClean="0"/>
              <a:t>legyen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γ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z </a:t>
            </a:r>
            <a:r>
              <a:rPr lang="en-US" dirty="0" err="1" smtClean="0"/>
              <a:t>reziduális</a:t>
            </a:r>
            <a:r>
              <a:rPr lang="en-US" dirty="0" smtClean="0"/>
              <a:t> </a:t>
            </a:r>
            <a:r>
              <a:rPr lang="en-US" dirty="0" err="1" smtClean="0"/>
              <a:t>varianciára</a:t>
            </a:r>
            <a:r>
              <a:rPr lang="en-US" dirty="0" smtClean="0"/>
              <a:t> </a:t>
            </a:r>
            <a:r>
              <a:rPr lang="en-US" dirty="0" err="1" smtClean="0"/>
              <a:t>vonatkozó</a:t>
            </a:r>
            <a:r>
              <a:rPr lang="en-US" dirty="0" smtClean="0"/>
              <a:t> </a:t>
            </a:r>
            <a:r>
              <a:rPr lang="en-US" dirty="0" err="1" smtClean="0"/>
              <a:t>hatását</a:t>
            </a:r>
            <a:r>
              <a:rPr lang="en-US" dirty="0" smtClean="0"/>
              <a:t> </a:t>
            </a:r>
            <a:r>
              <a:rPr lang="en-US" dirty="0" err="1" smtClean="0"/>
              <a:t>mutató</a:t>
            </a:r>
            <a:r>
              <a:rPr lang="en-US" dirty="0" smtClean="0"/>
              <a:t> </a:t>
            </a:r>
            <a:r>
              <a:rPr lang="en-US" dirty="0" err="1" smtClean="0"/>
              <a:t>regressziós</a:t>
            </a:r>
            <a:r>
              <a:rPr lang="en-US" dirty="0" smtClean="0"/>
              <a:t> </a:t>
            </a:r>
            <a:r>
              <a:rPr lang="en-US" dirty="0" err="1" smtClean="0"/>
              <a:t>együttható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174957" y="6484787"/>
            <a:ext cx="392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(Keel and Park 2006; Allison 2009a)</a:t>
            </a:r>
            <a:endParaRPr lang="en-US" dirty="0"/>
          </a:p>
        </p:txBody>
      </p:sp>
      <p:sp>
        <p:nvSpPr>
          <p:cNvPr id="10" name="Right Brace 9"/>
          <p:cNvSpPr/>
          <p:nvPr/>
        </p:nvSpPr>
        <p:spPr>
          <a:xfrm>
            <a:off x="6048457" y="1416533"/>
            <a:ext cx="126361" cy="393802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6034945" y="1875871"/>
            <a:ext cx="126361" cy="393802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174818" y="1416533"/>
            <a:ext cx="2405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choice equation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92098" y="1866153"/>
            <a:ext cx="2405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dirty="0" smtClean="0"/>
              <a:t>ariance equation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3152" y="5815998"/>
            <a:ext cx="8792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</a:t>
            </a:r>
            <a:r>
              <a:rPr lang="en-US" dirty="0"/>
              <a:t>: </a:t>
            </a:r>
            <a:r>
              <a:rPr lang="en-US" dirty="0" err="1"/>
              <a:t>mivel</a:t>
            </a:r>
            <a:r>
              <a:rPr lang="en-US" dirty="0"/>
              <a:t> a </a:t>
            </a:r>
            <a:r>
              <a:rPr lang="en-US" dirty="0" err="1"/>
              <a:t>kategoriális</a:t>
            </a:r>
            <a:r>
              <a:rPr lang="en-US" dirty="0"/>
              <a:t> </a:t>
            </a:r>
            <a:r>
              <a:rPr lang="en-US" dirty="0" err="1"/>
              <a:t>változók</a:t>
            </a:r>
            <a:r>
              <a:rPr lang="en-US" dirty="0"/>
              <a:t> </a:t>
            </a:r>
            <a:r>
              <a:rPr lang="en-US" dirty="0" err="1"/>
              <a:t>átlaga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varianciája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identifikálható</a:t>
            </a:r>
            <a:r>
              <a:rPr lang="en-US" dirty="0"/>
              <a:t> </a:t>
            </a:r>
            <a:r>
              <a:rPr lang="en-US" dirty="0" err="1"/>
              <a:t>külön-külön</a:t>
            </a:r>
            <a:r>
              <a:rPr lang="en-US" dirty="0"/>
              <a:t>, </a:t>
            </a:r>
            <a:r>
              <a:rPr lang="en-US" dirty="0" err="1"/>
              <a:t>ez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oldja</a:t>
            </a:r>
            <a:r>
              <a:rPr lang="en-US" dirty="0"/>
              <a:t> meg </a:t>
            </a:r>
            <a:r>
              <a:rPr lang="en-US" dirty="0" err="1"/>
              <a:t>teljesen</a:t>
            </a:r>
            <a:r>
              <a:rPr lang="en-US" dirty="0"/>
              <a:t> a </a:t>
            </a:r>
            <a:r>
              <a:rPr lang="en-US" dirty="0" err="1"/>
              <a:t>problémát</a:t>
            </a:r>
            <a:r>
              <a:rPr lang="en-US" dirty="0"/>
              <a:t> (Mood 210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9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Együtthatók összehasonlítása egymásba ágyazott modellek esetén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smtClean="0"/>
              <a:t>A társadalomtudósokat gyakran érdekli, hogy egyes változók hatása hogyan változik különböző modellekben</a:t>
            </a:r>
          </a:p>
          <a:p>
            <a:r>
              <a:rPr lang="hu-HU" sz="2400" dirty="0" smtClean="0"/>
              <a:t>Példa: Kertesi G. – </a:t>
            </a:r>
            <a:r>
              <a:rPr lang="hu-HU" sz="2400" dirty="0" err="1" smtClean="0"/>
              <a:t>Kézdi</a:t>
            </a:r>
            <a:r>
              <a:rPr lang="hu-HU" sz="2400" dirty="0" smtClean="0"/>
              <a:t> G. (2011): The Roma/</a:t>
            </a:r>
            <a:r>
              <a:rPr lang="hu-HU" sz="2400" dirty="0" err="1" smtClean="0"/>
              <a:t>Non-Roma</a:t>
            </a:r>
            <a:r>
              <a:rPr lang="hu-HU" sz="2400" dirty="0" smtClean="0"/>
              <a:t> Test </a:t>
            </a:r>
            <a:r>
              <a:rPr lang="hu-HU" sz="2400" dirty="0" err="1" smtClean="0"/>
              <a:t>Score</a:t>
            </a:r>
            <a:r>
              <a:rPr lang="hu-HU" sz="2400" dirty="0" smtClean="0"/>
              <a:t> </a:t>
            </a:r>
            <a:r>
              <a:rPr lang="hu-HU" sz="2400" dirty="0" err="1" smtClean="0"/>
              <a:t>Gap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Hungary. </a:t>
            </a:r>
            <a:r>
              <a:rPr lang="en-US" sz="2400" i="1" dirty="0"/>
              <a:t>American Economic Review</a:t>
            </a:r>
            <a:r>
              <a:rPr lang="en-US" sz="2400" dirty="0"/>
              <a:t>, 101(3</a:t>
            </a:r>
            <a:r>
              <a:rPr lang="en-US" sz="2400" dirty="0" smtClean="0"/>
              <a:t>):</a:t>
            </a:r>
            <a:r>
              <a:rPr lang="hu-HU" sz="2400" dirty="0" smtClean="0"/>
              <a:t> </a:t>
            </a:r>
            <a:r>
              <a:rPr lang="en-US" sz="2400" dirty="0" smtClean="0"/>
              <a:t>519-25</a:t>
            </a:r>
            <a:r>
              <a:rPr lang="en-US" sz="2400" dirty="0"/>
              <a:t>. </a:t>
            </a:r>
            <a:endParaRPr lang="hu-HU" sz="2400" dirty="0" smtClean="0"/>
          </a:p>
          <a:p>
            <a:r>
              <a:rPr lang="hu-HU" sz="2400" dirty="0" smtClean="0"/>
              <a:t>Hogyan változik az etnikai hovatartozás hatása a tesztpontszámokra, ha különböző kontrollváltozókat vonunk be az elemzésbe? </a:t>
            </a:r>
          </a:p>
          <a:p>
            <a:r>
              <a:rPr lang="hu-HU" sz="2400" dirty="0" smtClean="0"/>
              <a:t>Más szóval: magyarázható-e a roma és nem roma tanulók közötti tesztpontszám-különbség azzal, hogy a roma és nem roma tanulók családi és </a:t>
            </a:r>
            <a:r>
              <a:rPr lang="hu-HU" sz="2400" dirty="0" err="1" smtClean="0"/>
              <a:t>szocioökonómiai</a:t>
            </a:r>
            <a:r>
              <a:rPr lang="hu-HU" sz="2400" dirty="0" smtClean="0"/>
              <a:t> helyzete, egészségi állapota, és iskolájuk minősége eltérő?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65023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946050"/>
            <a:ext cx="8229600" cy="618523"/>
          </a:xfrm>
        </p:spPr>
        <p:txBody>
          <a:bodyPr>
            <a:normAutofit lnSpcReduction="10000"/>
          </a:bodyPr>
          <a:lstStyle/>
          <a:p>
            <a:r>
              <a:rPr lang="hu-HU" sz="1800" dirty="0" smtClean="0"/>
              <a:t>Forrás: </a:t>
            </a:r>
            <a:r>
              <a:rPr lang="hu-HU" sz="1800" dirty="0"/>
              <a:t>Kertesi – </a:t>
            </a:r>
            <a:r>
              <a:rPr lang="hu-HU" sz="1800" dirty="0" err="1"/>
              <a:t>Kézdi</a:t>
            </a:r>
            <a:r>
              <a:rPr lang="hu-HU" sz="1800" dirty="0"/>
              <a:t> (2011): The Roma/</a:t>
            </a:r>
            <a:r>
              <a:rPr lang="hu-HU" sz="1800" dirty="0" err="1"/>
              <a:t>Non-Roma</a:t>
            </a:r>
            <a:r>
              <a:rPr lang="hu-HU" sz="1800" dirty="0"/>
              <a:t> Test </a:t>
            </a:r>
            <a:r>
              <a:rPr lang="hu-HU" sz="1800" dirty="0" err="1"/>
              <a:t>Score</a:t>
            </a:r>
            <a:r>
              <a:rPr lang="hu-HU" sz="1800" dirty="0"/>
              <a:t> </a:t>
            </a:r>
            <a:r>
              <a:rPr lang="hu-HU" sz="1800" dirty="0" err="1"/>
              <a:t>Gap</a:t>
            </a:r>
            <a:r>
              <a:rPr lang="hu-HU" sz="1800" dirty="0"/>
              <a:t> </a:t>
            </a:r>
            <a:r>
              <a:rPr lang="hu-HU" sz="1800" dirty="0" err="1"/>
              <a:t>in</a:t>
            </a:r>
            <a:r>
              <a:rPr lang="hu-HU" sz="1800" dirty="0"/>
              <a:t> Hungary. </a:t>
            </a:r>
            <a:r>
              <a:rPr lang="en-US" sz="1800" i="1" dirty="0"/>
              <a:t>American Economic Review</a:t>
            </a:r>
            <a:r>
              <a:rPr lang="en-US" sz="1800" dirty="0"/>
              <a:t>, 101(3):519-25</a:t>
            </a:r>
            <a:r>
              <a:rPr lang="en-US" sz="1800" dirty="0" smtClean="0"/>
              <a:t>.</a:t>
            </a:r>
            <a:r>
              <a:rPr lang="hu-HU" sz="1800" dirty="0" smtClean="0"/>
              <a:t>, p. 523</a:t>
            </a:r>
            <a:endParaRPr lang="hu-HU" sz="1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97" y="150188"/>
            <a:ext cx="8512962" cy="554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903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Együtthatók összehasonlítása </a:t>
            </a:r>
            <a:r>
              <a:rPr lang="hu-HU" dirty="0" smtClean="0"/>
              <a:t>lineáris regressziós modellek </a:t>
            </a:r>
            <a:r>
              <a:rPr lang="hu-HU" dirty="0"/>
              <a:t>esetén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Ha két magyarázó változó (x1 és x2) korrelálatlanok, OLS becslés esetén az egy-és többváltozós modellekben is ugyanazt a hatást </a:t>
            </a:r>
            <a:r>
              <a:rPr lang="hu-HU" sz="2400" dirty="0" smtClean="0"/>
              <a:t>látjuk 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függő változó szórása továbbá állandó a különböző </a:t>
            </a:r>
            <a:r>
              <a:rPr lang="hu-HU" sz="2400" dirty="0" smtClean="0"/>
              <a:t>OLS modellekben</a:t>
            </a:r>
            <a:r>
              <a:rPr lang="hu-HU" sz="2400" dirty="0"/>
              <a:t>, ellenben a </a:t>
            </a:r>
            <a:r>
              <a:rPr lang="hu-HU" sz="2400" dirty="0" err="1"/>
              <a:t>reziduális</a:t>
            </a:r>
            <a:r>
              <a:rPr lang="hu-HU" sz="2400" dirty="0"/>
              <a:t> variancia változik</a:t>
            </a:r>
            <a:r>
              <a:rPr lang="hu-HU" sz="2400" dirty="0" smtClean="0"/>
              <a:t>.</a:t>
            </a:r>
          </a:p>
          <a:p>
            <a:r>
              <a:rPr lang="hu-HU" sz="2400" dirty="0"/>
              <a:t>OLS regresszióban tehát az Y függő változó varianciája fix, nem csökken és nem növekszik azzal, hogy újabb magyarázó változókat vonunk be a </a:t>
            </a:r>
            <a:r>
              <a:rPr lang="hu-HU" sz="2400" dirty="0" smtClean="0"/>
              <a:t>modellbe </a:t>
            </a:r>
          </a:p>
          <a:p>
            <a:r>
              <a:rPr lang="hu-HU" sz="2400" dirty="0" smtClean="0"/>
              <a:t>Ami </a:t>
            </a:r>
            <a:r>
              <a:rPr lang="hu-HU" sz="2400" dirty="0"/>
              <a:t>változik, hogy az újabb változók bevonásával a megmagyarázott variancia növekszik, míg a </a:t>
            </a:r>
            <a:r>
              <a:rPr lang="hu-HU" sz="2400" dirty="0" err="1"/>
              <a:t>reziduális</a:t>
            </a:r>
            <a:r>
              <a:rPr lang="hu-HU" sz="2400" dirty="0"/>
              <a:t> variancia csökken</a:t>
            </a:r>
          </a:p>
        </p:txBody>
      </p:sp>
      <p:sp>
        <p:nvSpPr>
          <p:cNvPr id="4" name="TextBox 7"/>
          <p:cNvSpPr txBox="1"/>
          <p:nvPr/>
        </p:nvSpPr>
        <p:spPr>
          <a:xfrm>
            <a:off x="7260609" y="6484787"/>
            <a:ext cx="1842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hu-HU" dirty="0" smtClean="0"/>
              <a:t>Williams 2016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06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Együtthatók összehasonlítása </a:t>
            </a:r>
            <a:r>
              <a:rPr lang="hu-HU" dirty="0" smtClean="0"/>
              <a:t>logisztikus </a:t>
            </a:r>
            <a:r>
              <a:rPr lang="hu-HU" dirty="0"/>
              <a:t>regressziós modellek esetén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Ha két magyarázó változó (x1 és x2) korrelálatlanok, </a:t>
            </a:r>
            <a:r>
              <a:rPr lang="hu-HU" sz="2400" dirty="0" smtClean="0"/>
              <a:t>logisztikus regresszió </a:t>
            </a:r>
            <a:r>
              <a:rPr lang="hu-HU" sz="2400" dirty="0"/>
              <a:t>esetén az egy-és többváltozós modellekben </a:t>
            </a:r>
            <a:r>
              <a:rPr lang="hu-HU" sz="2400" dirty="0" smtClean="0"/>
              <a:t>nem ugyanazt </a:t>
            </a:r>
            <a:r>
              <a:rPr lang="hu-HU" sz="2400" dirty="0"/>
              <a:t>a hatást látjuk </a:t>
            </a:r>
            <a:endParaRPr lang="hu-HU" sz="2400" dirty="0" smtClean="0"/>
          </a:p>
          <a:p>
            <a:r>
              <a:rPr lang="hu-HU" sz="2400" dirty="0" smtClean="0"/>
              <a:t>A </a:t>
            </a:r>
            <a:r>
              <a:rPr lang="hu-HU" sz="2400" dirty="0"/>
              <a:t>magyarázó változók együtthatói akkor is változnak, ha olyan újabb magyarázó </a:t>
            </a:r>
            <a:r>
              <a:rPr lang="hu-HU" sz="2400" dirty="0" smtClean="0"/>
              <a:t>változót </a:t>
            </a:r>
            <a:r>
              <a:rPr lang="hu-HU" sz="2400" dirty="0"/>
              <a:t>vonunk be a modellbe, ami nem korrelál a többi magyarázó változóval, csak </a:t>
            </a:r>
            <a:r>
              <a:rPr lang="hu-HU" sz="2400" dirty="0" smtClean="0"/>
              <a:t>a függő változóval</a:t>
            </a:r>
          </a:p>
          <a:p>
            <a:r>
              <a:rPr lang="hu-HU" sz="2400" dirty="0"/>
              <a:t>Logisztikus regresszió esetén </a:t>
            </a:r>
            <a:r>
              <a:rPr lang="hu-HU" sz="2400" dirty="0" smtClean="0"/>
              <a:t>a </a:t>
            </a:r>
            <a:r>
              <a:rPr lang="hu-HU" sz="2400" dirty="0" err="1"/>
              <a:t>reziduális</a:t>
            </a:r>
            <a:r>
              <a:rPr lang="hu-HU" sz="2400" dirty="0"/>
              <a:t> variancia értéke 3.29 (fixálva van), és mivel ez nem változhat, további változók bevonásával a megmagyarázott variancia növekszik, és ezzel együtt a függő változó teljes varianciája (és annak skálázása) is növekszik</a:t>
            </a:r>
          </a:p>
        </p:txBody>
      </p:sp>
      <p:sp>
        <p:nvSpPr>
          <p:cNvPr id="4" name="TextBox 7"/>
          <p:cNvSpPr txBox="1"/>
          <p:nvPr/>
        </p:nvSpPr>
        <p:spPr>
          <a:xfrm>
            <a:off x="6223379" y="6484787"/>
            <a:ext cx="288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hu-HU" dirty="0" err="1" smtClean="0"/>
              <a:t>Mood</a:t>
            </a:r>
            <a:r>
              <a:rPr lang="hu-HU" dirty="0" smtClean="0"/>
              <a:t> 2010, Williams 2016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56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lehetséges ez?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1003"/>
            <a:ext cx="8229600" cy="5281683"/>
          </a:xfrm>
        </p:spPr>
        <p:txBody>
          <a:bodyPr>
            <a:noAutofit/>
          </a:bodyPr>
          <a:lstStyle/>
          <a:p>
            <a:r>
              <a:rPr lang="hu-HU" sz="2200" dirty="0" smtClean="0"/>
              <a:t>Több magyarázó változó bevonásával pontosabb becsléseket tehetünk</a:t>
            </a:r>
          </a:p>
          <a:p>
            <a:r>
              <a:rPr lang="hu-HU" sz="2200" dirty="0" smtClean="0"/>
              <a:t>Példa: 	y* = szavazási hajlandóság; </a:t>
            </a:r>
          </a:p>
          <a:p>
            <a:pPr marL="0" indent="0">
              <a:buNone/>
            </a:pPr>
            <a:r>
              <a:rPr lang="hu-HU" sz="2200" dirty="0"/>
              <a:t>	</a:t>
            </a:r>
            <a:r>
              <a:rPr lang="hu-HU" sz="2200" dirty="0" smtClean="0"/>
              <a:t>		y = részvétel a népszavazáson (1 – igen, 0 – nem)</a:t>
            </a:r>
          </a:p>
          <a:p>
            <a:r>
              <a:rPr lang="hu-HU" sz="2200" dirty="0" smtClean="0"/>
              <a:t>Tegyük fel, hogy az egyetlen magyarázó változónk a nem. A becsült valószínűség minden férfi esetében ugyanannyi: 50%, és minden nő esetében ugyanannyi: 40%.</a:t>
            </a:r>
          </a:p>
          <a:p>
            <a:r>
              <a:rPr lang="hu-HU" sz="2200" dirty="0" smtClean="0"/>
              <a:t>Vonjuk be az életkort, mint magyarázó változót. Ennek figyelembe vételével a férfiak becsült valószínűsége 45% és 55% között mozog, a nők esetében 35% és 45% között mozog.</a:t>
            </a:r>
          </a:p>
          <a:p>
            <a:r>
              <a:rPr lang="hu-HU" sz="2200" dirty="0" smtClean="0"/>
              <a:t>A becsült valószínűségek értéke tehát az egyváltozós modellben csak 40% és 50% lehet, a kétváltozós modellben már 35% és 55% között mozoghat.</a:t>
            </a:r>
          </a:p>
          <a:p>
            <a:r>
              <a:rPr lang="hu-HU" sz="2200" dirty="0" smtClean="0"/>
              <a:t>Minél több változót vonunk be, annál nagyobb a függő változó varianciája</a:t>
            </a:r>
            <a:endParaRPr lang="hu-HU" sz="2200" dirty="0"/>
          </a:p>
        </p:txBody>
      </p:sp>
      <p:sp>
        <p:nvSpPr>
          <p:cNvPr id="4" name="TextBox 7"/>
          <p:cNvSpPr txBox="1"/>
          <p:nvPr/>
        </p:nvSpPr>
        <p:spPr>
          <a:xfrm>
            <a:off x="7260609" y="6484787"/>
            <a:ext cx="1842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hu-HU" dirty="0" smtClean="0"/>
              <a:t>Williams 2016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146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Elhanyagolt változók logisztikus regressziós modellekben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Ha x2 magyarázó változót kihagyjuk a modellből, az </a:t>
            </a:r>
            <a:r>
              <a:rPr lang="hu-HU" sz="2400" dirty="0" smtClean="0"/>
              <a:t>az esély logaritmusát és az esélyhányadost kétféleképpen </a:t>
            </a:r>
            <a:r>
              <a:rPr lang="hu-HU" sz="2400" dirty="0"/>
              <a:t>befolyásolja:</a:t>
            </a:r>
          </a:p>
          <a:p>
            <a:pPr lvl="0"/>
            <a:r>
              <a:rPr lang="hu-HU" sz="2400" dirty="0"/>
              <a:t>elhanyagolt változókból fakadó torzítás (mint </a:t>
            </a:r>
            <a:r>
              <a:rPr lang="hu-HU" sz="2400" dirty="0" err="1"/>
              <a:t>OLS-ben</a:t>
            </a:r>
            <a:r>
              <a:rPr lang="hu-HU" sz="2400" dirty="0"/>
              <a:t>) </a:t>
            </a:r>
            <a:r>
              <a:rPr lang="hu-HU" sz="2400" dirty="0">
                <a:sym typeface="Wingdings" panose="05000000000000000000" pitchFamily="2" charset="2"/>
              </a:rPr>
              <a:t></a:t>
            </a:r>
            <a:r>
              <a:rPr lang="hu-HU" sz="2400" dirty="0"/>
              <a:t> </a:t>
            </a:r>
            <a:r>
              <a:rPr lang="hu-HU" sz="2400" dirty="0" smtClean="0"/>
              <a:t>bármilyen irányban torzíthat</a:t>
            </a:r>
            <a:endParaRPr lang="hu-HU" sz="2400" dirty="0"/>
          </a:p>
          <a:p>
            <a:r>
              <a:rPr lang="hu-HU" sz="2400" dirty="0"/>
              <a:t>a két modellben szereplő </a:t>
            </a:r>
            <a:r>
              <a:rPr lang="hu-HU" sz="2400" dirty="0" err="1"/>
              <a:t>reziduális</a:t>
            </a:r>
            <a:r>
              <a:rPr lang="hu-HU" sz="2400" dirty="0"/>
              <a:t> varianciák különbségéből fakadó torzítás </a:t>
            </a:r>
            <a:r>
              <a:rPr lang="hu-HU" sz="2400" dirty="0">
                <a:sym typeface="Wingdings" panose="05000000000000000000" pitchFamily="2" charset="2"/>
              </a:rPr>
              <a:t></a:t>
            </a:r>
            <a:r>
              <a:rPr lang="hu-HU" sz="2400" dirty="0"/>
              <a:t> </a:t>
            </a:r>
            <a:r>
              <a:rPr lang="hu-HU" sz="2400" dirty="0" smtClean="0"/>
              <a:t>az egyváltozós modellben a </a:t>
            </a:r>
            <a:r>
              <a:rPr lang="hu-HU" sz="2400" dirty="0" smtClean="0">
                <a:latin typeface="Symbol" panose="05050102010706020507" pitchFamily="18" charset="2"/>
              </a:rPr>
              <a:t>b</a:t>
            </a:r>
            <a:r>
              <a:rPr lang="hu-HU" sz="2400" dirty="0" smtClean="0"/>
              <a:t> együtthatók becslései alacsonyabbak, mint a többváltozós modellben</a:t>
            </a:r>
            <a:endParaRPr lang="hu-HU" sz="2400" dirty="0"/>
          </a:p>
        </p:txBody>
      </p:sp>
      <p:sp>
        <p:nvSpPr>
          <p:cNvPr id="4" name="TextBox 7"/>
          <p:cNvSpPr txBox="1"/>
          <p:nvPr/>
        </p:nvSpPr>
        <p:spPr>
          <a:xfrm>
            <a:off x="7260609" y="6484787"/>
            <a:ext cx="1842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hu-HU" dirty="0" err="1" smtClean="0"/>
              <a:t>Mood</a:t>
            </a:r>
            <a:r>
              <a:rPr lang="hu-HU" dirty="0" smtClean="0"/>
              <a:t> 2010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385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Elhanyagolt változók logisztikus regressziós modellekben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u-HU" sz="2400" dirty="0" smtClean="0"/>
                  <a:t>A valódi összefüggés:</a:t>
                </a:r>
              </a:p>
              <a:p>
                <a14:m>
                  <m:oMath xmlns:m="http://schemas.openxmlformats.org/officeDocument/2006/math">
                    <m:r>
                      <a:rPr lang="hu-H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hu-HU" sz="24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hu-HU" sz="2400" baseline="-25000" dirty="0" smtClean="0"/>
                  <a:t> </a:t>
                </a:r>
                <a:r>
                  <a:rPr lang="hu-HU" sz="2400" dirty="0"/>
                  <a:t>v</a:t>
                </a:r>
                <a:r>
                  <a:rPr lang="hu-HU" sz="2400" dirty="0" smtClean="0"/>
                  <a:t>alódi varianciája 3.29 (</a:t>
                </a:r>
                <a14:m>
                  <m:oMath xmlns:m="http://schemas.openxmlformats.org/officeDocument/2006/math">
                    <m:r>
                      <a:rPr lang="hu-H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hu-HU" sz="2400" dirty="0" smtClean="0"/>
                  <a:t>=1)</a:t>
                </a:r>
              </a:p>
              <a:p>
                <a:r>
                  <a:rPr lang="hu-HU" sz="2400" dirty="0" smtClean="0"/>
                  <a:t>Az x</a:t>
                </a:r>
                <a:r>
                  <a:rPr lang="hu-HU" sz="2400" baseline="-25000" dirty="0" smtClean="0"/>
                  <a:t>2</a:t>
                </a:r>
                <a:r>
                  <a:rPr lang="hu-HU" sz="2400" dirty="0" smtClean="0"/>
                  <a:t> és x</a:t>
                </a:r>
                <a:r>
                  <a:rPr lang="hu-HU" sz="2400" baseline="-25000" dirty="0" smtClean="0"/>
                  <a:t>1</a:t>
                </a:r>
                <a:r>
                  <a:rPr lang="hu-HU" sz="2400" dirty="0" smtClean="0"/>
                  <a:t> közötti összefüggés:</a:t>
                </a:r>
              </a:p>
              <a:p>
                <a:r>
                  <a:rPr lang="hu-HU" sz="2400" dirty="0" smtClean="0"/>
                  <a:t>Az elhanyagolt </a:t>
                </a:r>
                <a:r>
                  <a:rPr lang="hu-HU" sz="2400" dirty="0"/>
                  <a:t>változókból fakadó </a:t>
                </a:r>
                <a:r>
                  <a:rPr lang="hu-HU" sz="2400" dirty="0" smtClean="0"/>
                  <a:t>torzítás: </a:t>
                </a:r>
              </a:p>
              <a:p>
                <a:pPr marL="0" indent="0">
                  <a:buNone/>
                </a:pPr>
                <a:r>
                  <a:rPr lang="hu-HU" sz="2400" dirty="0" smtClean="0"/>
                  <a:t>	x</a:t>
                </a:r>
                <a:r>
                  <a:rPr lang="hu-HU" sz="2400" baseline="-25000" dirty="0" smtClean="0"/>
                  <a:t>1</a:t>
                </a:r>
                <a:r>
                  <a:rPr lang="hu-HU" sz="2400" dirty="0" smtClean="0"/>
                  <a:t> hatása: </a:t>
                </a:r>
                <a:r>
                  <a:rPr lang="hu-HU" sz="2400" dirty="0" smtClean="0">
                    <a:latin typeface="Symbol" panose="05050102010706020507" pitchFamily="18" charset="2"/>
                  </a:rPr>
                  <a:t>b</a:t>
                </a:r>
                <a:r>
                  <a:rPr lang="hu-HU" sz="2400" baseline="-25000" dirty="0" smtClean="0"/>
                  <a:t>1</a:t>
                </a:r>
                <a:r>
                  <a:rPr lang="hu-HU" sz="2400" dirty="0" smtClean="0"/>
                  <a:t> + </a:t>
                </a:r>
                <a:r>
                  <a:rPr lang="hu-HU" sz="2400" dirty="0" smtClean="0">
                    <a:latin typeface="Symbol" panose="05050102010706020507" pitchFamily="18" charset="2"/>
                  </a:rPr>
                  <a:t>b</a:t>
                </a:r>
                <a:r>
                  <a:rPr lang="hu-HU" sz="2400" baseline="-25000" dirty="0" smtClean="0"/>
                  <a:t>2</a:t>
                </a:r>
                <a:r>
                  <a:rPr lang="hu-HU" sz="2400" dirty="0" smtClean="0">
                    <a:latin typeface="Symbol" panose="05050102010706020507" pitchFamily="18" charset="2"/>
                  </a:rPr>
                  <a:t>g</a:t>
                </a:r>
                <a:r>
                  <a:rPr lang="hu-HU" sz="2400" baseline="-25000" dirty="0" smtClean="0"/>
                  <a:t>1</a:t>
                </a:r>
              </a:p>
              <a:p>
                <a:r>
                  <a:rPr lang="hu-HU" sz="2400" dirty="0" smtClean="0"/>
                  <a:t>Ha a valódi variancia megegyezik a feltételezett varianciával:</a:t>
                </a:r>
              </a:p>
              <a:p>
                <a:pPr marL="0" indent="0">
                  <a:buNone/>
                </a:pPr>
                <a:r>
                  <a:rPr lang="hu-HU" sz="2400" dirty="0" smtClean="0">
                    <a:latin typeface="Symbol" panose="05050102010706020507" pitchFamily="18" charset="2"/>
                  </a:rPr>
                  <a:t>	</a:t>
                </a:r>
                <a:r>
                  <a:rPr lang="hu-HU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hu-HU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hu-HU" sz="240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u-HU" sz="2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3.29</m:t>
                        </m:r>
                      </m:e>
                    </m:rad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3.29</m:t>
                        </m:r>
                      </m:e>
                    </m:rad>
                  </m:oMath>
                </a14:m>
                <a:r>
                  <a:rPr lang="hu-HU" sz="2400" dirty="0" smtClean="0">
                    <a:sym typeface="Wingdings" panose="05000000000000000000" pitchFamily="2" charset="2"/>
                  </a:rPr>
                  <a:t>  </a:t>
                </a:r>
                <a:r>
                  <a:rPr lang="hu-HU" sz="2400" dirty="0" smtClean="0">
                    <a:latin typeface="Symbol" panose="05050102010706020507" pitchFamily="18" charset="2"/>
                  </a:rPr>
                  <a:t>b</a:t>
                </a:r>
                <a:r>
                  <a:rPr lang="hu-HU" sz="2400" baseline="-25000" dirty="0" smtClean="0"/>
                  <a:t>1 </a:t>
                </a:r>
                <a:r>
                  <a:rPr lang="hu-HU" sz="2400" dirty="0"/>
                  <a:t>/</a:t>
                </a:r>
                <a14:m>
                  <m:oMath xmlns:m="http://schemas.openxmlformats.org/officeDocument/2006/math">
                    <m:r>
                      <a:rPr lang="hu-H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hu-HU" sz="2400" dirty="0"/>
                  <a:t> = </a:t>
                </a:r>
                <a:r>
                  <a:rPr lang="hu-HU" sz="2400" dirty="0">
                    <a:latin typeface="Symbol" panose="05050102010706020507" pitchFamily="18" charset="2"/>
                  </a:rPr>
                  <a:t>b</a:t>
                </a:r>
                <a:r>
                  <a:rPr lang="hu-HU" sz="2400" baseline="-25000" dirty="0"/>
                  <a:t>1</a:t>
                </a:r>
                <a:endParaRPr lang="hu-HU" sz="2400" dirty="0"/>
              </a:p>
              <a:p>
                <a:r>
                  <a:rPr lang="hu-HU" sz="2400" dirty="0" smtClean="0"/>
                  <a:t>Ha </a:t>
                </a:r>
                <a:r>
                  <a:rPr lang="hu-HU" sz="2400" dirty="0"/>
                  <a:t>x</a:t>
                </a:r>
                <a:r>
                  <a:rPr lang="hu-HU" sz="2400" baseline="-25000" dirty="0"/>
                  <a:t>2 </a:t>
                </a:r>
                <a:r>
                  <a:rPr lang="hu-HU" sz="2400" dirty="0" err="1" smtClean="0"/>
                  <a:t>-t</a:t>
                </a:r>
                <a:r>
                  <a:rPr lang="hu-HU" sz="2400" dirty="0" smtClean="0"/>
                  <a:t> kihagyjuk a modellből, a valódi </a:t>
                </a:r>
                <a:r>
                  <a:rPr lang="hu-HU" sz="2400" dirty="0" err="1" smtClean="0"/>
                  <a:t>reziduális</a:t>
                </a:r>
                <a:r>
                  <a:rPr lang="hu-HU" sz="2400" dirty="0" smtClean="0"/>
                  <a:t> variancia = var(</a:t>
                </a:r>
                <a:r>
                  <a:rPr lang="hu-HU" sz="2400" dirty="0" smtClean="0">
                    <a:latin typeface="Symbol" panose="05050102010706020507" pitchFamily="18" charset="2"/>
                  </a:rPr>
                  <a:t>e</a:t>
                </a:r>
                <a:r>
                  <a:rPr lang="hu-HU" sz="2400" dirty="0" smtClean="0"/>
                  <a:t>) + </a:t>
                </a:r>
                <a:r>
                  <a:rPr lang="hu-HU" sz="2400" dirty="0" smtClean="0">
                    <a:latin typeface="Symbol" panose="05050102010706020507" pitchFamily="18" charset="2"/>
                  </a:rPr>
                  <a:t>b</a:t>
                </a:r>
                <a:r>
                  <a:rPr lang="hu-HU" sz="2400" baseline="-25000" dirty="0" smtClean="0"/>
                  <a:t>2</a:t>
                </a:r>
                <a:r>
                  <a:rPr lang="hu-HU" sz="2400" baseline="30000" dirty="0" smtClean="0"/>
                  <a:t>2</a:t>
                </a:r>
                <a:r>
                  <a:rPr lang="hu-HU" sz="2400" dirty="0" smtClean="0"/>
                  <a:t>var(v) </a:t>
                </a:r>
                <a:r>
                  <a:rPr lang="hu-HU" sz="24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hu-HU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hu-HU" sz="24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3.29</m:t>
                        </m:r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hu-HU" sz="2400" dirty="0">
                            <a:latin typeface="Symbol" panose="05050102010706020507" pitchFamily="18" charset="2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hu-HU" sz="2400" baseline="-25000" dirty="0"/>
                          <m:t>2</m:t>
                        </m:r>
                        <m:r>
                          <m:rPr>
                            <m:nor/>
                          </m:rPr>
                          <a:rPr lang="hu-HU" sz="2400" baseline="30000" dirty="0"/>
                          <m:t>2</m:t>
                        </m:r>
                        <m:r>
                          <m:rPr>
                            <m:nor/>
                          </m:rPr>
                          <a:rPr lang="hu-HU" sz="2400" b="0" i="0" dirty="0" smtClean="0"/>
                          <m:t>var</m:t>
                        </m:r>
                        <m:r>
                          <m:rPr>
                            <m:nor/>
                          </m:rPr>
                          <a:rPr lang="hu-HU" sz="2400" b="0" i="0" dirty="0" smtClean="0"/>
                          <m:t>(</m:t>
                        </m:r>
                        <m:r>
                          <m:rPr>
                            <m:nor/>
                          </m:rPr>
                          <a:rPr lang="hu-HU" sz="2400" b="0" i="0" dirty="0" smtClean="0"/>
                          <m:t>v</m:t>
                        </m:r>
                        <m:r>
                          <m:rPr>
                            <m:nor/>
                          </m:rPr>
                          <a:rPr lang="hu-HU" sz="2400" dirty="0"/>
                          <m:t>)</m:t>
                        </m:r>
                      </m:e>
                    </m:rad>
                    <m:r>
                      <a:rPr lang="hu-HU" sz="2400" i="1">
                        <a:latin typeface="Cambria Math" panose="020405030504060302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3.29</m:t>
                        </m:r>
                      </m:e>
                    </m:rad>
                  </m:oMath>
                </a14:m>
                <a:r>
                  <a:rPr lang="hu-HU" sz="2400" dirty="0" smtClean="0"/>
                  <a:t> </a:t>
                </a:r>
              </a:p>
              <a:p>
                <a:endParaRPr lang="hu-HU" sz="2400" dirty="0" smtClean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zövegdoboz 3"/>
              <p:cNvSpPr txBox="1"/>
              <p:nvPr/>
            </p:nvSpPr>
            <p:spPr>
              <a:xfrm>
                <a:off x="3725840" y="1610392"/>
                <a:ext cx="4504335" cy="4209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hu-HU" sz="2800" b="0" i="1" baseline="-25000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hu-HU" sz="2800" b="0" i="1" baseline="30000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hu-HU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hu-HU" sz="28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hu-HU" sz="28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hu-HU" sz="28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hu-HU" sz="28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hu-HU" sz="28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hu-HU" sz="28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𝜎𝜀</m:t>
                      </m:r>
                      <m:r>
                        <a:rPr lang="hu-HU" sz="28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hu-HU" sz="2800" baseline="-25000" dirty="0"/>
              </a:p>
            </p:txBody>
          </p:sp>
        </mc:Choice>
        <mc:Fallback xmlns="">
          <p:sp>
            <p:nvSpPr>
              <p:cNvPr id="4" name="Szövegdoboz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840" y="1610392"/>
                <a:ext cx="4504335" cy="420949"/>
              </a:xfrm>
              <a:prstGeom prst="rect">
                <a:avLst/>
              </a:prstGeom>
              <a:blipFill rotWithShape="0">
                <a:blip r:embed="rId3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Szövegdoboz 4"/>
              <p:cNvSpPr txBox="1"/>
              <p:nvPr/>
            </p:nvSpPr>
            <p:spPr>
              <a:xfrm>
                <a:off x="4380931" y="2410129"/>
                <a:ext cx="4504335" cy="42094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hu-HU" sz="2800" b="0" i="1" baseline="-2500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u-HU" sz="2800" b="0" i="1" baseline="-25000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hu-HU" sz="28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hu-HU" sz="28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u-H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hu-HU" sz="2800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hu-HU" sz="28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hu-HU" sz="28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hu-H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𝑣𝑖</m:t>
                      </m:r>
                    </m:oMath>
                  </m:oMathPara>
                </a14:m>
                <a:endParaRPr lang="hu-HU" sz="2800" baseline="-25000" dirty="0"/>
              </a:p>
            </p:txBody>
          </p:sp>
        </mc:Choice>
        <mc:Fallback xmlns=""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0931" y="2410129"/>
                <a:ext cx="4504335" cy="420949"/>
              </a:xfrm>
              <a:prstGeom prst="rect">
                <a:avLst/>
              </a:prstGeom>
              <a:blipFill rotWithShape="0">
                <a:blip r:embed="rId4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7"/>
          <p:cNvSpPr txBox="1"/>
          <p:nvPr/>
        </p:nvSpPr>
        <p:spPr>
          <a:xfrm>
            <a:off x="7260609" y="6484787"/>
            <a:ext cx="1842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hu-HU" dirty="0" err="1" smtClean="0"/>
              <a:t>Mood</a:t>
            </a:r>
            <a:r>
              <a:rPr lang="hu-HU" dirty="0" smtClean="0"/>
              <a:t> 2010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88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példa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alkalmazásra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(Allison 1999)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50866"/>
            <a:ext cx="8229600" cy="4493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Biokémikus</a:t>
            </a:r>
            <a:r>
              <a:rPr lang="en-US" sz="2200" dirty="0" smtClean="0"/>
              <a:t> </a:t>
            </a:r>
            <a:r>
              <a:rPr lang="en-US" sz="2200" dirty="0" err="1" smtClean="0"/>
              <a:t>adjunktusok</a:t>
            </a:r>
            <a:r>
              <a:rPr lang="en-US" sz="2200" dirty="0" smtClean="0"/>
              <a:t> </a:t>
            </a:r>
            <a:r>
              <a:rPr lang="en-US" sz="2200" dirty="0" err="1" smtClean="0"/>
              <a:t>az</a:t>
            </a:r>
            <a:r>
              <a:rPr lang="en-US" sz="2200" dirty="0" smtClean="0"/>
              <a:t> 1950-es </a:t>
            </a:r>
            <a:r>
              <a:rPr lang="en-US" sz="2200" dirty="0" err="1" smtClean="0"/>
              <a:t>évek</a:t>
            </a:r>
            <a:r>
              <a:rPr lang="en-US" sz="2200" dirty="0" smtClean="0"/>
              <a:t> </a:t>
            </a:r>
            <a:r>
              <a:rPr lang="en-US" sz="2200" dirty="0" err="1" smtClean="0"/>
              <a:t>végén</a:t>
            </a:r>
            <a:r>
              <a:rPr lang="en-US" sz="2200" dirty="0" smtClean="0"/>
              <a:t>, 1960-as </a:t>
            </a:r>
            <a:r>
              <a:rPr lang="en-US" sz="2200" dirty="0" err="1" smtClean="0"/>
              <a:t>évek</a:t>
            </a:r>
            <a:r>
              <a:rPr lang="en-US" sz="2200" dirty="0" smtClean="0"/>
              <a:t> </a:t>
            </a:r>
            <a:r>
              <a:rPr lang="en-US" sz="2200" dirty="0" err="1" smtClean="0"/>
              <a:t>elején</a:t>
            </a:r>
            <a:r>
              <a:rPr lang="en-US" sz="2200" dirty="0" smtClean="0"/>
              <a:t> N=478 -&gt; </a:t>
            </a:r>
            <a:r>
              <a:rPr lang="en-US" sz="2200" dirty="0" err="1" smtClean="0"/>
              <a:t>elemzési</a:t>
            </a:r>
            <a:r>
              <a:rPr lang="en-US" sz="2200" dirty="0" smtClean="0"/>
              <a:t> </a:t>
            </a:r>
            <a:r>
              <a:rPr lang="en-US" sz="2200" dirty="0" err="1" smtClean="0"/>
              <a:t>egység</a:t>
            </a:r>
            <a:r>
              <a:rPr lang="en-US" sz="2200" dirty="0" smtClean="0"/>
              <a:t>: ember-</a:t>
            </a:r>
            <a:r>
              <a:rPr lang="en-US" sz="2200" dirty="0" err="1" smtClean="0"/>
              <a:t>év</a:t>
            </a:r>
            <a:r>
              <a:rPr lang="en-US" sz="2200" dirty="0" smtClean="0"/>
              <a:t> N=2797 (Allison 1982)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Függő</a:t>
            </a:r>
            <a:r>
              <a:rPr lang="en-US" sz="2200" dirty="0" smtClean="0"/>
              <a:t> </a:t>
            </a:r>
            <a:r>
              <a:rPr lang="en-US" sz="2200" dirty="0" err="1" smtClean="0"/>
              <a:t>változó</a:t>
            </a:r>
            <a:r>
              <a:rPr lang="en-US" sz="2200" dirty="0" smtClean="0"/>
              <a:t>: </a:t>
            </a:r>
            <a:r>
              <a:rPr lang="en-US" sz="2200" dirty="0" err="1" smtClean="0"/>
              <a:t>docensi</a:t>
            </a:r>
            <a:r>
              <a:rPr lang="en-US" sz="2200" dirty="0" smtClean="0"/>
              <a:t> </a:t>
            </a:r>
            <a:r>
              <a:rPr lang="en-US" sz="2200" dirty="0" err="1" smtClean="0"/>
              <a:t>előléptetés</a:t>
            </a:r>
            <a:r>
              <a:rPr lang="en-US" sz="2200" dirty="0" smtClean="0"/>
              <a:t> (</a:t>
            </a:r>
            <a:r>
              <a:rPr lang="en-US" sz="2200" dirty="0" err="1" smtClean="0"/>
              <a:t>igen</a:t>
            </a:r>
            <a:r>
              <a:rPr lang="en-US" sz="2200" dirty="0" smtClean="0"/>
              <a:t>/</a:t>
            </a:r>
            <a:r>
              <a:rPr lang="en-US" sz="2200" dirty="0" err="1" smtClean="0"/>
              <a:t>nem</a:t>
            </a:r>
            <a:r>
              <a:rPr lang="en-US" sz="2200" dirty="0" smtClean="0"/>
              <a:t>)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Független</a:t>
            </a:r>
            <a:r>
              <a:rPr lang="en-US" sz="2200" dirty="0" smtClean="0"/>
              <a:t> </a:t>
            </a:r>
            <a:r>
              <a:rPr lang="en-US" sz="2200" dirty="0" err="1" smtClean="0"/>
              <a:t>változók</a:t>
            </a:r>
            <a:r>
              <a:rPr lang="en-US" sz="2200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err="1" smtClean="0"/>
              <a:t>adjunktusi</a:t>
            </a:r>
            <a:r>
              <a:rPr lang="en-US" sz="2200" dirty="0" smtClean="0"/>
              <a:t> </a:t>
            </a:r>
            <a:r>
              <a:rPr lang="en-US" sz="2200" dirty="0" err="1" smtClean="0"/>
              <a:t>kinevezés</a:t>
            </a:r>
            <a:r>
              <a:rPr lang="en-US" sz="2200" dirty="0" smtClean="0"/>
              <a:t> </a:t>
            </a:r>
            <a:r>
              <a:rPr lang="en-US" sz="2200" dirty="0" err="1" smtClean="0"/>
              <a:t>óta</a:t>
            </a:r>
            <a:r>
              <a:rPr lang="en-US" sz="2200" dirty="0" smtClean="0"/>
              <a:t> </a:t>
            </a:r>
            <a:r>
              <a:rPr lang="en-US" sz="2200" dirty="0" err="1" smtClean="0"/>
              <a:t>eltelt</a:t>
            </a:r>
            <a:r>
              <a:rPr lang="en-US" sz="2200" dirty="0" smtClean="0"/>
              <a:t> </a:t>
            </a:r>
            <a:r>
              <a:rPr lang="en-US" sz="2200" dirty="0" err="1" smtClean="0"/>
              <a:t>idő</a:t>
            </a:r>
            <a:r>
              <a:rPr lang="en-US" sz="2200" dirty="0" smtClean="0"/>
              <a:t> (</a:t>
            </a:r>
            <a:r>
              <a:rPr lang="en-US" sz="2200" dirty="0" err="1" smtClean="0"/>
              <a:t>év</a:t>
            </a:r>
            <a:r>
              <a:rPr lang="en-US" sz="22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BSc </a:t>
            </a:r>
            <a:r>
              <a:rPr lang="en-US" sz="2200" dirty="0" err="1" smtClean="0"/>
              <a:t>egyetemének</a:t>
            </a:r>
            <a:r>
              <a:rPr lang="en-US" sz="2200" dirty="0" smtClean="0"/>
              <a:t> </a:t>
            </a:r>
            <a:r>
              <a:rPr lang="en-US" sz="2200" dirty="0" err="1" smtClean="0"/>
              <a:t>szelektivitása</a:t>
            </a:r>
            <a:r>
              <a:rPr lang="en-US" sz="2200" dirty="0" smtClean="0"/>
              <a:t> (~ </a:t>
            </a:r>
            <a:r>
              <a:rPr lang="en-US" sz="2200" dirty="0" err="1" smtClean="0"/>
              <a:t>erőssége</a:t>
            </a:r>
            <a:r>
              <a:rPr lang="en-US" sz="22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2200" dirty="0" err="1" smtClean="0"/>
              <a:t>publikált</a:t>
            </a:r>
            <a:r>
              <a:rPr lang="en-US" sz="2200" dirty="0" smtClean="0"/>
              <a:t> </a:t>
            </a:r>
            <a:r>
              <a:rPr lang="en-US" sz="2200" dirty="0" err="1" smtClean="0"/>
              <a:t>tudományos</a:t>
            </a:r>
            <a:r>
              <a:rPr lang="en-US" sz="2200" dirty="0" smtClean="0"/>
              <a:t> </a:t>
            </a:r>
            <a:r>
              <a:rPr lang="en-US" sz="2200" dirty="0" err="1" smtClean="0"/>
              <a:t>cikkek</a:t>
            </a:r>
            <a:r>
              <a:rPr lang="en-US" sz="2200" dirty="0" smtClean="0"/>
              <a:t> </a:t>
            </a:r>
            <a:r>
              <a:rPr lang="en-US" sz="2200" dirty="0" err="1" smtClean="0"/>
              <a:t>száma</a:t>
            </a:r>
            <a:r>
              <a:rPr lang="en-US" sz="2200" dirty="0"/>
              <a:t> </a:t>
            </a:r>
            <a:r>
              <a:rPr lang="en-US" sz="2200" dirty="0" smtClean="0"/>
              <a:t>(</a:t>
            </a:r>
            <a:r>
              <a:rPr lang="en-US" sz="2200" dirty="0" err="1" smtClean="0"/>
              <a:t>kumulált</a:t>
            </a:r>
            <a:r>
              <a:rPr lang="en-US" sz="2200" dirty="0" smtClean="0"/>
              <a:t> </a:t>
            </a:r>
            <a:r>
              <a:rPr lang="en-US" sz="2200" dirty="0" err="1" smtClean="0"/>
              <a:t>összeg</a:t>
            </a:r>
            <a:r>
              <a:rPr lang="en-US" sz="2200" dirty="0" smtClean="0"/>
              <a:t>)</a:t>
            </a:r>
            <a:endParaRPr lang="en-US" sz="2200" dirty="0"/>
          </a:p>
          <a:p>
            <a:pPr marL="285750" indent="-285750">
              <a:buFont typeface="Arial"/>
              <a:buChar char="•"/>
            </a:pPr>
            <a:r>
              <a:rPr lang="en-US" sz="2200" dirty="0" err="1" smtClean="0"/>
              <a:t>aktuális</a:t>
            </a:r>
            <a:r>
              <a:rPr lang="en-US" sz="2200" dirty="0" smtClean="0"/>
              <a:t> </a:t>
            </a:r>
            <a:r>
              <a:rPr lang="en-US" sz="2200" dirty="0" err="1" smtClean="0"/>
              <a:t>munkahely</a:t>
            </a:r>
            <a:r>
              <a:rPr lang="en-US" sz="2200" dirty="0" smtClean="0"/>
              <a:t> </a:t>
            </a:r>
            <a:r>
              <a:rPr lang="en-US" sz="2200" dirty="0" err="1" smtClean="0"/>
              <a:t>presztízse</a:t>
            </a:r>
            <a:endParaRPr lang="en-US" sz="2200" dirty="0" smtClean="0"/>
          </a:p>
          <a:p>
            <a:endParaRPr lang="en-US" sz="2200" dirty="0" smtClean="0"/>
          </a:p>
          <a:p>
            <a:r>
              <a:rPr lang="en-US" sz="2200" dirty="0" err="1" smtClean="0"/>
              <a:t>Vajon</a:t>
            </a:r>
            <a:r>
              <a:rPr lang="en-US" sz="2200" dirty="0" smtClean="0"/>
              <a:t> a </a:t>
            </a:r>
            <a:r>
              <a:rPr lang="en-US" sz="2200" dirty="0" err="1" smtClean="0"/>
              <a:t>modell</a:t>
            </a:r>
            <a:r>
              <a:rPr lang="en-US" sz="2200" dirty="0" smtClean="0"/>
              <a:t> </a:t>
            </a:r>
            <a:r>
              <a:rPr lang="en-US" sz="2200" dirty="0" err="1" smtClean="0"/>
              <a:t>alapján</a:t>
            </a:r>
            <a:r>
              <a:rPr lang="en-US" sz="2200" dirty="0" smtClean="0"/>
              <a:t> </a:t>
            </a:r>
            <a:r>
              <a:rPr lang="en-US" sz="2200" dirty="0" err="1" smtClean="0"/>
              <a:t>ugyanannyira</a:t>
            </a:r>
            <a:r>
              <a:rPr lang="en-US" sz="2200" dirty="0" smtClean="0"/>
              <a:t> </a:t>
            </a:r>
            <a:r>
              <a:rPr lang="en-US" sz="2200" dirty="0" err="1" smtClean="0"/>
              <a:t>figyelembe</a:t>
            </a:r>
            <a:r>
              <a:rPr lang="en-US" sz="2200" dirty="0" smtClean="0"/>
              <a:t> </a:t>
            </a:r>
            <a:r>
              <a:rPr lang="en-US" sz="2200" dirty="0" err="1" smtClean="0"/>
              <a:t>veszik</a:t>
            </a:r>
            <a:r>
              <a:rPr lang="en-US" sz="2200" dirty="0" smtClean="0"/>
              <a:t>-e </a:t>
            </a:r>
            <a:r>
              <a:rPr lang="en-US" sz="2200" dirty="0" err="1" smtClean="0"/>
              <a:t>az</a:t>
            </a:r>
            <a:r>
              <a:rPr lang="en-US" sz="2200" dirty="0" smtClean="0"/>
              <a:t> </a:t>
            </a:r>
            <a:r>
              <a:rPr lang="en-US" sz="2200" dirty="0" err="1" smtClean="0"/>
              <a:t>előléptetésnél</a:t>
            </a:r>
            <a:r>
              <a:rPr lang="en-US" sz="2200" dirty="0" smtClean="0"/>
              <a:t> a </a:t>
            </a:r>
            <a:r>
              <a:rPr lang="en-US" sz="2200" dirty="0" err="1" smtClean="0"/>
              <a:t>fenti</a:t>
            </a:r>
            <a:r>
              <a:rPr lang="en-US" sz="2200" dirty="0" smtClean="0"/>
              <a:t> </a:t>
            </a:r>
            <a:r>
              <a:rPr lang="en-US" sz="2200" dirty="0" err="1" smtClean="0"/>
              <a:t>dimenziókat</a:t>
            </a:r>
            <a:r>
              <a:rPr lang="en-US" sz="2200" dirty="0" smtClean="0"/>
              <a:t> </a:t>
            </a:r>
            <a:r>
              <a:rPr lang="en-US" sz="2200" dirty="0" err="1" smtClean="0"/>
              <a:t>férfiaknál</a:t>
            </a:r>
            <a:r>
              <a:rPr lang="en-US" sz="2200" dirty="0" smtClean="0"/>
              <a:t> </a:t>
            </a:r>
            <a:r>
              <a:rPr lang="en-US" sz="2200" dirty="0" err="1" smtClean="0"/>
              <a:t>és</a:t>
            </a:r>
            <a:r>
              <a:rPr lang="en-US" sz="2200" dirty="0" smtClean="0"/>
              <a:t> </a:t>
            </a:r>
            <a:r>
              <a:rPr lang="en-US" sz="2200" dirty="0" err="1" smtClean="0"/>
              <a:t>nőknél</a:t>
            </a:r>
            <a:r>
              <a:rPr lang="en-US" sz="2200" dirty="0" smtClean="0"/>
              <a:t>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27149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Elhanyagolt változók logisztikus regressziós modellekben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u-HU" sz="2400" dirty="0" smtClean="0"/>
                  <a:t>Ha x</a:t>
                </a:r>
                <a:r>
                  <a:rPr lang="hu-HU" sz="2400" baseline="-25000" dirty="0" smtClean="0"/>
                  <a:t>2</a:t>
                </a:r>
                <a:r>
                  <a:rPr lang="hu-HU" sz="2400" dirty="0" smtClean="0"/>
                  <a:t>-t kihagyjuk a modellből, </a:t>
                </a:r>
                <a:r>
                  <a:rPr lang="hu-HU" sz="2400" dirty="0" smtClean="0">
                    <a:latin typeface="Symbol" panose="05050102010706020507" pitchFamily="18" charset="2"/>
                  </a:rPr>
                  <a:t>b</a:t>
                </a:r>
                <a:r>
                  <a:rPr lang="hu-HU" sz="2400" baseline="-25000" dirty="0" smtClean="0"/>
                  <a:t>1</a:t>
                </a:r>
                <a:r>
                  <a:rPr lang="hu-HU" sz="2400" dirty="0" smtClean="0"/>
                  <a:t> helyett valójában az alábbiakat becsüljük: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hu-HU" sz="2400" b="0" i="1" baseline="-25000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hu-HU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hu-HU" sz="24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hu-HU" sz="24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hu-HU" sz="2400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hu-H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f>
                        <m:fPr>
                          <m:ctrlPr>
                            <a:rPr lang="hu-HU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hu-H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u-H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3.29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hu-H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u-H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3.29+</m:t>
                              </m:r>
                              <m:r>
                                <a:rPr lang="hu-H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hu-HU" sz="2400" b="0" i="1" baseline="-25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u-HU" sz="2400" b="0" i="1" baseline="3000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u-H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𝑣𝑎𝑟</m:t>
                              </m:r>
                              <m:r>
                                <a:rPr lang="hu-H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hu-H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hu-HU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hu-HU" sz="2400" dirty="0"/>
              </a:p>
              <a:p>
                <a:endParaRPr lang="hu-HU" sz="2400" dirty="0" smtClean="0"/>
              </a:p>
              <a:p>
                <a:r>
                  <a:rPr lang="hu-HU" sz="2400" dirty="0" smtClean="0"/>
                  <a:t>Ha az x1 és x2 közötti korreláció 0:</a:t>
                </a:r>
              </a:p>
              <a:p>
                <a:endParaRPr lang="hu-HU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hu-HU" sz="2400" i="1" baseline="-2500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hu-HU" sz="2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u-HU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hu-HU" sz="2400" i="1" baseline="-250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f>
                        <m:fPr>
                          <m:ctrlPr>
                            <a:rPr lang="hu-HU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hu-H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u-H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3.29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hu-H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hu-H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3.29+</m:t>
                              </m:r>
                              <m:r>
                                <a:rPr lang="hu-H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hu-HU" sz="2400" i="1" baseline="-25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u-HU" sz="2400" i="1" baseline="30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u-H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𝑣𝑎𝑟</m:t>
                              </m:r>
                              <m:r>
                                <a:rPr lang="hu-H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hu-H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hu-HU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hu-HU" sz="24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134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7"/>
          <p:cNvSpPr txBox="1"/>
          <p:nvPr/>
        </p:nvSpPr>
        <p:spPr>
          <a:xfrm>
            <a:off x="7260609" y="6484787"/>
            <a:ext cx="1842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hu-HU" dirty="0" err="1" smtClean="0"/>
              <a:t>Mood</a:t>
            </a:r>
            <a:r>
              <a:rPr lang="hu-HU" dirty="0" smtClean="0"/>
              <a:t> 2010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6825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Milyen komoly a probléma a gyakorlatban?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sz="3100" dirty="0"/>
              <a:t>Nem releváns, ha nem akarunk különböző modellekben szereplő együtthatókat összehasonlítani. Gyakori megoldás, hogy a köztes modellek esetében csak </a:t>
            </a:r>
            <a:r>
              <a:rPr lang="hu-HU" sz="3100" dirty="0" smtClean="0"/>
              <a:t>illeszkedés statisztikákat </a:t>
            </a:r>
            <a:r>
              <a:rPr lang="hu-HU" sz="3100" dirty="0"/>
              <a:t>közlünk (pl. modell </a:t>
            </a:r>
            <a:r>
              <a:rPr lang="hu-HU" sz="3100" dirty="0" err="1"/>
              <a:t>chi-négyzet</a:t>
            </a:r>
            <a:r>
              <a:rPr lang="hu-HU" sz="3100" dirty="0"/>
              <a:t>, BIC), az együtthatókat csak a végső modell esetében közöljük. </a:t>
            </a:r>
          </a:p>
          <a:p>
            <a:r>
              <a:rPr lang="hu-HU" sz="3100" dirty="0"/>
              <a:t>Ha össze akarunk hasonlítani együtthatókat, nincs nagy gond ha: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700" dirty="0" smtClean="0"/>
              <a:t>Var(y</a:t>
            </a:r>
            <a:r>
              <a:rPr lang="hu-HU" sz="2700" dirty="0"/>
              <a:t>*) nem változik sokat a modellek között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700" dirty="0" smtClean="0"/>
              <a:t>Az </a:t>
            </a:r>
            <a:r>
              <a:rPr lang="hu-HU" sz="2700" dirty="0"/>
              <a:t>együtthatók értéke csökken, ha újabb együtthatókat vonunk be a modellbe (ebben az esetben valójában alulbecsüljük a csökkenés mértékét</a:t>
            </a:r>
            <a:r>
              <a:rPr lang="hu-HU" sz="2700" dirty="0" smtClean="0"/>
              <a:t>)</a:t>
            </a:r>
          </a:p>
          <a:p>
            <a:r>
              <a:rPr lang="hu-HU" dirty="0" smtClean="0"/>
              <a:t>Ha viszont az együtthatók értéke növekszik az újabb változók bevonásával, vigyázzunk, hogy valójában </a:t>
            </a:r>
            <a:r>
              <a:rPr lang="hu-HU" dirty="0" err="1" smtClean="0"/>
              <a:t>szupresszorhatásról</a:t>
            </a:r>
            <a:r>
              <a:rPr lang="hu-HU" dirty="0" smtClean="0"/>
              <a:t> beszélhetünk-e (nem biztos)</a:t>
            </a:r>
            <a:endParaRPr lang="hu-HU" dirty="0"/>
          </a:p>
        </p:txBody>
      </p:sp>
      <p:sp>
        <p:nvSpPr>
          <p:cNvPr id="5" name="TextBox 7"/>
          <p:cNvSpPr txBox="1"/>
          <p:nvPr/>
        </p:nvSpPr>
        <p:spPr>
          <a:xfrm>
            <a:off x="7260609" y="6484787"/>
            <a:ext cx="1842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hu-HU" dirty="0" smtClean="0"/>
              <a:t>Williams 2016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21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Megoldási javaslatok 1: </a:t>
            </a:r>
            <a:br>
              <a:rPr lang="hu-HU" dirty="0" smtClean="0"/>
            </a:br>
            <a:r>
              <a:rPr lang="hu-HU" dirty="0" err="1" smtClean="0"/>
              <a:t>y-standardizálás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u-HU" sz="2400" dirty="0" smtClean="0"/>
                  <a:t>Az együtthatók a modellek között összehasonlíthatóvá tehetők, ha elosztjuk őket a látens változó becsült szórásával (</a:t>
                </a:r>
                <a:r>
                  <a:rPr lang="hu-HU" sz="2400" dirty="0" err="1" smtClean="0"/>
                  <a:t>sdY</a:t>
                </a:r>
                <a:r>
                  <a:rPr lang="hu-HU" sz="2400" dirty="0" smtClean="0"/>
                  <a:t>*) minden modell esetében</a:t>
                </a:r>
              </a:p>
              <a:p>
                <a:r>
                  <a:rPr lang="hu-HU" sz="2400" dirty="0" smtClean="0"/>
                  <a:t>Becsült </a:t>
                </a:r>
                <a:r>
                  <a:rPr lang="hu-HU" sz="2400" dirty="0" err="1" smtClean="0"/>
                  <a:t>sdY</a:t>
                </a:r>
                <a:r>
                  <a:rPr lang="hu-HU" sz="2400" dirty="0" smtClean="0"/>
                  <a:t>* = a </a:t>
                </a:r>
                <a:r>
                  <a:rPr lang="hu-HU" sz="2400" dirty="0" err="1" smtClean="0"/>
                  <a:t>logitok</a:t>
                </a:r>
                <a:r>
                  <a:rPr lang="hu-HU" sz="2400" dirty="0" smtClean="0"/>
                  <a:t> szórása + a hibatag feltételezett szórása 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2400" i="1">
                            <a:latin typeface="Cambria Math" panose="02040503050406030204" pitchFamily="18" charset="0"/>
                          </a:rPr>
                          <m:t>3.29</m:t>
                        </m:r>
                      </m:e>
                    </m:rad>
                  </m:oMath>
                </a14:m>
                <a:r>
                  <a:rPr lang="hu-HU" sz="2400" dirty="0" smtClean="0"/>
                  <a:t>)</a:t>
                </a:r>
              </a:p>
              <a:p>
                <a:r>
                  <a:rPr lang="hu-HU" sz="2400" dirty="0" smtClean="0"/>
                  <a:t>Együtthatók értelmezése: a magyarázó változók egy egységnyi emelkedésével hány szórásegységgel változik y* értéke</a:t>
                </a:r>
                <a:endParaRPr lang="hu-HU" sz="2400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63" t="-1078" r="-96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7"/>
          <p:cNvSpPr txBox="1"/>
          <p:nvPr/>
        </p:nvSpPr>
        <p:spPr>
          <a:xfrm>
            <a:off x="6223379" y="6484787"/>
            <a:ext cx="2880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hu-HU" dirty="0" err="1" smtClean="0"/>
              <a:t>Mood</a:t>
            </a:r>
            <a:r>
              <a:rPr lang="hu-HU" dirty="0" smtClean="0"/>
              <a:t> 2010, Williams 2016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740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Megoldási javaslatok </a:t>
            </a:r>
            <a:r>
              <a:rPr lang="hu-HU" dirty="0" smtClean="0"/>
              <a:t>2: átlagos marginális hatások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hu-HU" sz="2400" dirty="0"/>
              <a:t>x és y változók C és E esemény bekövetkezését mérik</a:t>
            </a:r>
          </a:p>
          <a:p>
            <a:pPr lvl="0"/>
            <a:r>
              <a:rPr lang="hu-HU" sz="2400" dirty="0"/>
              <a:t>ha C bekövetkezik, akkor x=1, ha nem, akkor x=0</a:t>
            </a:r>
          </a:p>
          <a:p>
            <a:pPr lvl="0"/>
            <a:r>
              <a:rPr lang="hu-HU" sz="2400" dirty="0"/>
              <a:t>C akkor és csak akkor oka E-nek, ha két feltétel teljesül: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/>
              <a:t>1.) ha C bekövetkezik, akkor E is </a:t>
            </a:r>
            <a:r>
              <a:rPr lang="hu-HU" sz="2400" dirty="0">
                <a:sym typeface="Wingdings" panose="05000000000000000000" pitchFamily="2" charset="2"/>
              </a:rPr>
              <a:t></a:t>
            </a:r>
            <a:r>
              <a:rPr lang="hu-HU" sz="2400" dirty="0"/>
              <a:t> P(y=1|x=1) nagy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sz="2400" dirty="0"/>
              <a:t>2.) ha C nem következik be, akkor E sem </a:t>
            </a:r>
            <a:r>
              <a:rPr lang="hu-HU" sz="2400" dirty="0">
                <a:sym typeface="Wingdings" panose="05000000000000000000" pitchFamily="2" charset="2"/>
              </a:rPr>
              <a:t></a:t>
            </a:r>
            <a:r>
              <a:rPr lang="hu-HU" sz="2400" dirty="0"/>
              <a:t> P(y=0|x=0) nagy </a:t>
            </a:r>
            <a:r>
              <a:rPr lang="hu-HU" sz="2400" dirty="0">
                <a:sym typeface="Wingdings" panose="05000000000000000000" pitchFamily="2" charset="2"/>
              </a:rPr>
              <a:t></a:t>
            </a:r>
            <a:r>
              <a:rPr lang="hu-HU" sz="2400" dirty="0"/>
              <a:t> P(y=1|x=0) kicsi</a:t>
            </a:r>
          </a:p>
          <a:p>
            <a:pPr lvl="0"/>
            <a:r>
              <a:rPr lang="hu-HU" sz="2400" dirty="0"/>
              <a:t>x változó akkor gyakorol pozitív hatást y-ra, ha P(y=1|x=1) &gt; P(y=1|x=0)</a:t>
            </a:r>
          </a:p>
          <a:p>
            <a:pPr lvl="0"/>
            <a:r>
              <a:rPr lang="hu-HU" sz="2400" dirty="0"/>
              <a:t>e két feltételes valószínűséget szeretnénk összehasonlítani</a:t>
            </a:r>
          </a:p>
          <a:p>
            <a:r>
              <a:rPr lang="hu-HU" sz="2400" dirty="0"/>
              <a:t>összehasonlítás eszköze: marginális hatás (feltételes várható értékek különbsége): P(y=1|x=1) – P(y=1|x=0</a:t>
            </a:r>
            <a:r>
              <a:rPr lang="hu-HU" sz="2400" dirty="0" smtClean="0"/>
              <a:t>)</a:t>
            </a:r>
          </a:p>
          <a:p>
            <a:endParaRPr lang="hu-HU" sz="2400" dirty="0"/>
          </a:p>
        </p:txBody>
      </p:sp>
      <p:sp>
        <p:nvSpPr>
          <p:cNvPr id="5" name="TextBox 7"/>
          <p:cNvSpPr txBox="1"/>
          <p:nvPr/>
        </p:nvSpPr>
        <p:spPr>
          <a:xfrm>
            <a:off x="6018663" y="6484787"/>
            <a:ext cx="308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hu-HU" dirty="0"/>
              <a:t>Bartus </a:t>
            </a:r>
            <a:r>
              <a:rPr lang="hu-HU" dirty="0" smtClean="0"/>
              <a:t>2003b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963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Megoldási javaslatok 2: átlagos marginális hatások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smtClean="0"/>
              <a:t>Kategoriális </a:t>
            </a:r>
            <a:r>
              <a:rPr lang="hu-HU" sz="2400" dirty="0"/>
              <a:t>változóknál: hogyan változik y bekövetkezésének valószínűsége, ha a kategoriális változó értéke 0-1ól 1-re nő, miközben a többi változó értéket valamilyen módon kontrolláljuk</a:t>
            </a:r>
          </a:p>
          <a:p>
            <a:r>
              <a:rPr lang="hu-HU" sz="2400" dirty="0" smtClean="0"/>
              <a:t>Folytonos </a:t>
            </a:r>
            <a:r>
              <a:rPr lang="hu-HU" sz="2400" dirty="0"/>
              <a:t>változóknál a jelentése: mennyivel változik az esemény bekövetkezésének valószínűsége, ha x végtelenül kis mennyiséggel növekszik</a:t>
            </a:r>
          </a:p>
          <a:p>
            <a:r>
              <a:rPr lang="hu-HU" sz="2400" dirty="0" smtClean="0"/>
              <a:t>Hogyan </a:t>
            </a:r>
            <a:r>
              <a:rPr lang="hu-HU" sz="2400" dirty="0"/>
              <a:t>foglaljuk össze egyetlen számmal a marginális hatást</a:t>
            </a:r>
            <a:r>
              <a:rPr lang="hu-HU" sz="2400" dirty="0" smtClean="0"/>
              <a:t>?</a:t>
            </a:r>
          </a:p>
          <a:p>
            <a:r>
              <a:rPr lang="hu-HU" sz="2400" dirty="0" smtClean="0"/>
              <a:t>Rögzítés: </a:t>
            </a:r>
            <a:r>
              <a:rPr lang="hu-HU" sz="2400" dirty="0"/>
              <a:t>a többi magyarázó változó értékeit egy-egy kiválasztott értéken rögzítjük</a:t>
            </a:r>
            <a:endParaRPr lang="hu-HU" sz="2400" dirty="0" smtClean="0"/>
          </a:p>
          <a:p>
            <a:r>
              <a:rPr lang="hu-HU" sz="2400" dirty="0" smtClean="0"/>
              <a:t>Átlagolás (AME): </a:t>
            </a:r>
            <a:r>
              <a:rPr lang="hu-HU" sz="2400" dirty="0"/>
              <a:t>kiszámoljuk a marginális hatást minden egyes megfigyelésnél, majd kiszámoljuk ennek átlagát</a:t>
            </a:r>
          </a:p>
        </p:txBody>
      </p:sp>
      <p:sp>
        <p:nvSpPr>
          <p:cNvPr id="4" name="TextBox 7"/>
          <p:cNvSpPr txBox="1"/>
          <p:nvPr/>
        </p:nvSpPr>
        <p:spPr>
          <a:xfrm>
            <a:off x="6018663" y="6484787"/>
            <a:ext cx="3084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hu-HU" dirty="0"/>
              <a:t>Bartus </a:t>
            </a:r>
            <a:r>
              <a:rPr lang="hu-HU" dirty="0" smtClean="0"/>
              <a:t>2003b, </a:t>
            </a:r>
            <a:r>
              <a:rPr lang="hu-HU" dirty="0"/>
              <a:t>Williams </a:t>
            </a:r>
            <a:r>
              <a:rPr lang="hu-HU" dirty="0" smtClean="0"/>
              <a:t>2016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339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Megoldási javaslatok </a:t>
            </a:r>
            <a:r>
              <a:rPr lang="hu-HU" dirty="0" smtClean="0"/>
              <a:t>3: lineáris valószínűségi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600" dirty="0" err="1"/>
              <a:t>Dichotóm</a:t>
            </a:r>
            <a:r>
              <a:rPr lang="hu-HU" sz="2600" dirty="0"/>
              <a:t> függő változós lineáris regresszió</a:t>
            </a:r>
          </a:p>
          <a:p>
            <a:r>
              <a:rPr lang="hu-HU" sz="2600" dirty="0" err="1"/>
              <a:t>Dichotóm</a:t>
            </a:r>
            <a:r>
              <a:rPr lang="hu-HU" sz="2600" dirty="0"/>
              <a:t> függő változó esetén a lineáris regressziós modell a függő változó 1-gyel kódolt kategóriájába tartozás valószínűségét fejezi ki a magyarázó változók lineáris függvényeként</a:t>
            </a:r>
          </a:p>
          <a:p>
            <a:r>
              <a:rPr lang="hu-HU" sz="2600" dirty="0"/>
              <a:t>Problémák a lineáris valószínűségi modellel:</a:t>
            </a:r>
          </a:p>
          <a:p>
            <a:pPr marL="914400" lvl="1" indent="-514350">
              <a:buFont typeface="+mj-lt"/>
              <a:buAutoNum type="arabicPeriod"/>
            </a:pPr>
            <a:r>
              <a:rPr lang="hu-HU" sz="2200" dirty="0"/>
              <a:t>mivel P valószínűség, nem lehet kisebb 0-nál és nagyobb 1-nél, azonban a modell alapján ettől eltérő becsléseket is kaphatunk</a:t>
            </a:r>
          </a:p>
          <a:p>
            <a:pPr marL="914400" lvl="1" indent="-514350">
              <a:buFont typeface="+mj-lt"/>
              <a:buAutoNum type="arabicPeriod"/>
            </a:pPr>
            <a:r>
              <a:rPr lang="hu-HU" sz="2200" dirty="0" err="1"/>
              <a:t>heteroszkedaszticitás</a:t>
            </a:r>
            <a:r>
              <a:rPr lang="hu-HU" sz="2200" dirty="0"/>
              <a:t>, a hibatagok nem normális eloszlásúak</a:t>
            </a:r>
          </a:p>
          <a:p>
            <a:pPr marL="914400" lvl="1" indent="-514350">
              <a:buFont typeface="+mj-lt"/>
              <a:buAutoNum type="arabicPeriod"/>
            </a:pPr>
            <a:r>
              <a:rPr lang="hu-HU" sz="2200" dirty="0"/>
              <a:t>nem megfelelő függvényforma</a:t>
            </a:r>
          </a:p>
        </p:txBody>
      </p:sp>
    </p:spTree>
    <p:extLst>
      <p:ext uri="{BB962C8B-B14F-4D97-AF65-F5344CB8AC3E}">
        <p14:creationId xmlns:p14="http://schemas.microsoft.com/office/powerpoint/2010/main" val="17186295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Lineáris valószínűség modell vagy logisztikus regresszió?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Amíg a lineáris valószínűségi modellel kapott </a:t>
            </a:r>
            <a:r>
              <a:rPr lang="hu-HU" dirty="0"/>
              <a:t>becslések alapján levont következtetéseink nem térnek el nagyon a más függvényformával kapott következtetéseinktől, érdemesebb lehet </a:t>
            </a:r>
            <a:r>
              <a:rPr lang="hu-HU" dirty="0" smtClean="0"/>
              <a:t>ezt </a:t>
            </a:r>
            <a:r>
              <a:rPr lang="hu-HU" dirty="0"/>
              <a:t>használni</a:t>
            </a:r>
          </a:p>
          <a:p>
            <a:r>
              <a:rPr lang="hu-HU" dirty="0" smtClean="0"/>
              <a:t>A logisztikus regressziós modell átlagos marginális hatásai általában közel állnak a lineáris valószínűségi modell becsült együtthatóihoz</a:t>
            </a:r>
            <a:endParaRPr lang="hu-HU" dirty="0"/>
          </a:p>
          <a:p>
            <a:r>
              <a:rPr lang="hu-HU" dirty="0" smtClean="0"/>
              <a:t>Ha </a:t>
            </a:r>
            <a:r>
              <a:rPr lang="hu-HU" dirty="0"/>
              <a:t>a magyarázó változó értékei a görbének azon a részén vannak, ahol </a:t>
            </a:r>
            <a:r>
              <a:rPr lang="hu-HU" dirty="0" smtClean="0"/>
              <a:t>az nagyjából </a:t>
            </a:r>
            <a:r>
              <a:rPr lang="hu-HU" dirty="0"/>
              <a:t>egyenes, szintén érdemes </a:t>
            </a:r>
            <a:r>
              <a:rPr lang="hu-HU" dirty="0" smtClean="0"/>
              <a:t>lineáris valószínűségi modellt </a:t>
            </a:r>
            <a:r>
              <a:rPr lang="hu-HU" dirty="0"/>
              <a:t>használni</a:t>
            </a:r>
          </a:p>
          <a:p>
            <a:r>
              <a:rPr lang="hu-HU" dirty="0" smtClean="0"/>
              <a:t>Ha </a:t>
            </a:r>
            <a:r>
              <a:rPr lang="hu-HU" dirty="0"/>
              <a:t>fontos a </a:t>
            </a:r>
            <a:r>
              <a:rPr lang="hu-HU" dirty="0" smtClean="0"/>
              <a:t>kapcsolat nemlineáris jellege, </a:t>
            </a:r>
            <a:r>
              <a:rPr lang="hu-HU" dirty="0"/>
              <a:t>és nemcsak egy átlagos hatást akarunk becsülni, akkor érdemes </a:t>
            </a:r>
            <a:r>
              <a:rPr lang="hu-HU" dirty="0" smtClean="0"/>
              <a:t>logisztikus regressziót </a:t>
            </a:r>
            <a:r>
              <a:rPr lang="hu-HU" dirty="0"/>
              <a:t>használni</a:t>
            </a:r>
          </a:p>
        </p:txBody>
      </p:sp>
      <p:sp>
        <p:nvSpPr>
          <p:cNvPr id="4" name="TextBox 7"/>
          <p:cNvSpPr txBox="1"/>
          <p:nvPr/>
        </p:nvSpPr>
        <p:spPr>
          <a:xfrm>
            <a:off x="7260609" y="6484787"/>
            <a:ext cx="1842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hu-HU" dirty="0" err="1" smtClean="0"/>
              <a:t>Mood</a:t>
            </a:r>
            <a:r>
              <a:rPr lang="hu-HU" dirty="0" smtClean="0"/>
              <a:t> 2010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1446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Megoldási javaslatok </a:t>
            </a:r>
            <a:r>
              <a:rPr lang="hu-HU" dirty="0" smtClean="0"/>
              <a:t>4: KHB módszer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48345"/>
            <a:ext cx="8646264" cy="5280373"/>
          </a:xfrm>
        </p:spPr>
        <p:txBody>
          <a:bodyPr>
            <a:normAutofit fontScale="92500" lnSpcReduction="20000"/>
          </a:bodyPr>
          <a:lstStyle/>
          <a:p>
            <a:r>
              <a:rPr lang="hu-HU" sz="2400" dirty="0" err="1" smtClean="0"/>
              <a:t>Karlson</a:t>
            </a:r>
            <a:r>
              <a:rPr lang="hu-HU" sz="2400" dirty="0" smtClean="0"/>
              <a:t> – </a:t>
            </a:r>
            <a:r>
              <a:rPr lang="hu-HU" sz="2400" dirty="0" err="1" smtClean="0"/>
              <a:t>Holm</a:t>
            </a:r>
            <a:r>
              <a:rPr lang="hu-HU" sz="2400" dirty="0" smtClean="0"/>
              <a:t> – </a:t>
            </a:r>
            <a:r>
              <a:rPr lang="hu-HU" sz="2400" dirty="0" err="1" smtClean="0"/>
              <a:t>Breen</a:t>
            </a:r>
            <a:endParaRPr lang="hu-HU" sz="2400" dirty="0" smtClean="0"/>
          </a:p>
          <a:p>
            <a:r>
              <a:rPr lang="hu-HU" sz="2400" dirty="0" smtClean="0"/>
              <a:t>Az eddig bemutatott megoldási javaslatokkal (</a:t>
            </a:r>
            <a:r>
              <a:rPr lang="hu-HU" sz="2400" dirty="0" err="1" smtClean="0"/>
              <a:t>y-standardizálás</a:t>
            </a:r>
            <a:r>
              <a:rPr lang="hu-HU" sz="2400" dirty="0"/>
              <a:t>, </a:t>
            </a:r>
            <a:r>
              <a:rPr lang="hu-HU" sz="2400" dirty="0" smtClean="0"/>
              <a:t>AME, lineáris valószínűségi modell) is </a:t>
            </a:r>
            <a:r>
              <a:rPr lang="hu-HU" sz="2400" dirty="0"/>
              <a:t>lehetnek problémák, ha a hibatag megoszlása nagyon különböző </a:t>
            </a:r>
            <a:r>
              <a:rPr lang="hu-HU" sz="2400" dirty="0" smtClean="0"/>
              <a:t>a különböző modellekben</a:t>
            </a:r>
          </a:p>
          <a:p>
            <a:r>
              <a:rPr lang="hu-HU" sz="2400" dirty="0" smtClean="0"/>
              <a:t>A </a:t>
            </a:r>
            <a:r>
              <a:rPr lang="hu-HU" sz="2400" dirty="0"/>
              <a:t>magyarázó változók közötti korrelációt tekintve hamis következtetésekre </a:t>
            </a:r>
            <a:r>
              <a:rPr lang="hu-HU" sz="2400" dirty="0" smtClean="0"/>
              <a:t>vezethetnek</a:t>
            </a:r>
          </a:p>
          <a:p>
            <a:r>
              <a:rPr lang="hu-HU" sz="2400" dirty="0" smtClean="0"/>
              <a:t>Egy </a:t>
            </a:r>
            <a:r>
              <a:rPr lang="hu-HU" sz="2400" dirty="0"/>
              <a:t>olyan módszert alkottak, ami szétválasztja egymástól az együtthatók összehasonlítása során azt a részt, ami a magyarázó változók (</a:t>
            </a:r>
            <a:r>
              <a:rPr lang="hu-HU" sz="2400" dirty="0" smtClean="0"/>
              <a:t>x</a:t>
            </a:r>
            <a:r>
              <a:rPr lang="hu-HU" sz="2400" baseline="-25000" dirty="0" smtClean="0"/>
              <a:t>1</a:t>
            </a:r>
            <a:r>
              <a:rPr lang="hu-HU" sz="2400" dirty="0" smtClean="0"/>
              <a:t> </a:t>
            </a:r>
            <a:r>
              <a:rPr lang="hu-HU" sz="2400" dirty="0"/>
              <a:t>és </a:t>
            </a:r>
            <a:r>
              <a:rPr lang="hu-HU" sz="2400" dirty="0" smtClean="0"/>
              <a:t>x</a:t>
            </a:r>
            <a:r>
              <a:rPr lang="hu-HU" sz="2400" baseline="-25000" dirty="0" smtClean="0"/>
              <a:t>2</a:t>
            </a:r>
            <a:r>
              <a:rPr lang="hu-HU" sz="2400" dirty="0" smtClean="0"/>
              <a:t>) </a:t>
            </a:r>
            <a:r>
              <a:rPr lang="hu-HU" sz="2400" dirty="0"/>
              <a:t>egymással való korrelációjából adódik, </a:t>
            </a:r>
            <a:r>
              <a:rPr lang="hu-HU" sz="2400" dirty="0" smtClean="0"/>
              <a:t>és </a:t>
            </a:r>
            <a:r>
              <a:rPr lang="hu-HU" sz="2400" dirty="0"/>
              <a:t>ami az </a:t>
            </a:r>
            <a:r>
              <a:rPr lang="hu-HU" sz="2400" dirty="0" smtClean="0"/>
              <a:t>x</a:t>
            </a:r>
            <a:r>
              <a:rPr lang="hu-HU" sz="2400" baseline="-25000" dirty="0" smtClean="0"/>
              <a:t>1</a:t>
            </a:r>
            <a:r>
              <a:rPr lang="hu-HU" sz="2400" dirty="0" smtClean="0"/>
              <a:t> </a:t>
            </a:r>
            <a:r>
              <a:rPr lang="hu-HU" sz="2400" dirty="0"/>
              <a:t>magyarázó változó újraskálázásából </a:t>
            </a:r>
            <a:r>
              <a:rPr lang="hu-HU" sz="2400" dirty="0" smtClean="0"/>
              <a:t>adódik</a:t>
            </a:r>
          </a:p>
          <a:p>
            <a:r>
              <a:rPr lang="hu-HU" sz="2400" dirty="0" smtClean="0"/>
              <a:t>A megoldási javaslat alapja, hogy a látens lineáris modellben </a:t>
            </a:r>
            <a:r>
              <a:rPr lang="hu-HU" sz="2400" dirty="0"/>
              <a:t>x</a:t>
            </a:r>
            <a:r>
              <a:rPr lang="hu-HU" sz="2400" baseline="-25000" dirty="0"/>
              <a:t>2</a:t>
            </a:r>
            <a:r>
              <a:rPr lang="hu-HU" sz="2400" dirty="0" smtClean="0"/>
              <a:t> magyarázó változónak csak azt a részét szerepeltetjük, ami x</a:t>
            </a:r>
            <a:r>
              <a:rPr lang="hu-HU" sz="2400" baseline="-25000" dirty="0" smtClean="0"/>
              <a:t>1</a:t>
            </a:r>
            <a:r>
              <a:rPr lang="hu-HU" sz="2400" dirty="0" smtClean="0"/>
              <a:t>-től független</a:t>
            </a:r>
          </a:p>
          <a:p>
            <a:r>
              <a:rPr lang="hu-HU" sz="2400" dirty="0" smtClean="0"/>
              <a:t>Ezt </a:t>
            </a:r>
            <a:r>
              <a:rPr lang="hu-HU" sz="2400" dirty="0"/>
              <a:t>a változót annak a modellnek a </a:t>
            </a:r>
            <a:r>
              <a:rPr lang="hu-HU" sz="2400" dirty="0" err="1"/>
              <a:t>reziduálisai</a:t>
            </a:r>
            <a:r>
              <a:rPr lang="hu-HU" sz="2400" dirty="0"/>
              <a:t> adják, amelyben x</a:t>
            </a:r>
            <a:r>
              <a:rPr lang="hu-HU" sz="2400" baseline="-25000" dirty="0"/>
              <a:t>2 </a:t>
            </a:r>
            <a:r>
              <a:rPr lang="hu-HU" sz="2400" dirty="0" smtClean="0"/>
              <a:t>a függő változó, x</a:t>
            </a:r>
            <a:r>
              <a:rPr lang="hu-HU" sz="2400" baseline="-25000" dirty="0" smtClean="0"/>
              <a:t>1 </a:t>
            </a:r>
            <a:r>
              <a:rPr lang="hu-HU" sz="2400" dirty="0" smtClean="0"/>
              <a:t>a magyarázó változó</a:t>
            </a:r>
          </a:p>
          <a:p>
            <a:r>
              <a:rPr lang="hu-HU" sz="2400" dirty="0" smtClean="0"/>
              <a:t>A részletes matematikai levezetést lásd a cikkben</a:t>
            </a:r>
            <a:endParaRPr lang="hu-HU" sz="2400" dirty="0"/>
          </a:p>
        </p:txBody>
      </p:sp>
      <p:sp>
        <p:nvSpPr>
          <p:cNvPr id="4" name="TextBox 7"/>
          <p:cNvSpPr txBox="1"/>
          <p:nvPr/>
        </p:nvSpPr>
        <p:spPr>
          <a:xfrm>
            <a:off x="4844955" y="6484787"/>
            <a:ext cx="4258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hu-HU" dirty="0" err="1" smtClean="0"/>
              <a:t>Kohler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 2011, </a:t>
            </a:r>
            <a:r>
              <a:rPr lang="hu-HU" dirty="0" err="1" smtClean="0"/>
              <a:t>Karlson</a:t>
            </a:r>
            <a:r>
              <a:rPr lang="hu-HU" dirty="0" smtClean="0"/>
              <a:t> et </a:t>
            </a:r>
            <a:r>
              <a:rPr lang="hu-HU" dirty="0" err="1" smtClean="0"/>
              <a:t>al</a:t>
            </a:r>
            <a:r>
              <a:rPr lang="hu-HU" dirty="0" smtClean="0"/>
              <a:t>. 2012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893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Konklúzió, javaslatok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41946"/>
            <a:ext cx="8229600" cy="5500048"/>
          </a:xfrm>
        </p:spPr>
        <p:txBody>
          <a:bodyPr>
            <a:normAutofit fontScale="77500" lnSpcReduction="20000"/>
          </a:bodyPr>
          <a:lstStyle/>
          <a:p>
            <a:r>
              <a:rPr lang="hu-HU" sz="3100" dirty="0" smtClean="0"/>
              <a:t>Már </a:t>
            </a:r>
            <a:r>
              <a:rPr lang="hu-HU" sz="3100" dirty="0"/>
              <a:t>az adatfelvétel tervezésekor legyünk tudatában ezeknek a </a:t>
            </a:r>
            <a:r>
              <a:rPr lang="hu-HU" sz="3100" dirty="0" smtClean="0"/>
              <a:t>problémáknak: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ha valamit folytonos változóval is lehet mérni, azt folytonos változóval mérjük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ha </a:t>
            </a:r>
            <a:r>
              <a:rPr lang="hu-HU" dirty="0" smtClean="0"/>
              <a:t>logisztikus regressziót szeretnénk </a:t>
            </a:r>
            <a:r>
              <a:rPr lang="hu-HU" dirty="0"/>
              <a:t>használni, törekedjünk arra, hogy minden olyan változóról információt gyűjtsünk, ami a függő változónkat befolyásolja (akkor is, ha függetlennek gondoljuk a többi magyarázó változótól</a:t>
            </a:r>
            <a:r>
              <a:rPr lang="hu-HU" dirty="0" smtClean="0"/>
              <a:t>)</a:t>
            </a:r>
          </a:p>
          <a:p>
            <a:r>
              <a:rPr lang="hu-HU" sz="3100" dirty="0" smtClean="0"/>
              <a:t>Nincs </a:t>
            </a:r>
            <a:r>
              <a:rPr lang="hu-HU" sz="3100" dirty="0"/>
              <a:t>olyan megoldás, ami minden felsorolt problémára megoldást </a:t>
            </a:r>
            <a:r>
              <a:rPr lang="hu-HU" sz="3100" dirty="0" smtClean="0"/>
              <a:t>nyújt: olyan </a:t>
            </a:r>
            <a:r>
              <a:rPr lang="hu-HU" sz="3100" dirty="0"/>
              <a:t>együtthatókat szeretnénk, amik</a:t>
            </a:r>
          </a:p>
          <a:p>
            <a:pPr marL="1314450" lvl="2" indent="-514350">
              <a:buFont typeface="+mj-lt"/>
              <a:buAutoNum type="arabicPeriod"/>
            </a:pPr>
            <a:r>
              <a:rPr lang="hu-HU" sz="2800" dirty="0"/>
              <a:t>megragadják a változók közötti nemlineáris kapcsolatot</a:t>
            </a:r>
          </a:p>
          <a:p>
            <a:pPr marL="1314450" lvl="2" indent="-514350">
              <a:buFont typeface="+mj-lt"/>
              <a:buAutoNum type="arabicPeriod"/>
            </a:pPr>
            <a:r>
              <a:rPr lang="hu-HU" sz="2800" dirty="0"/>
              <a:t>csoportok, minták, stb. között összehasonlíthatóak,</a:t>
            </a:r>
          </a:p>
          <a:p>
            <a:pPr marL="1314450" lvl="2" indent="-514350">
              <a:buFont typeface="+mj-lt"/>
              <a:buAutoNum type="arabicPeriod"/>
            </a:pPr>
            <a:r>
              <a:rPr lang="hu-HU" sz="2800" dirty="0"/>
              <a:t>modellek között összehasonlíthatóak</a:t>
            </a:r>
          </a:p>
          <a:p>
            <a:pPr marL="1314450" lvl="2" indent="-514350">
              <a:buFont typeface="+mj-lt"/>
              <a:buAutoNum type="arabicPeriod"/>
            </a:pPr>
            <a:r>
              <a:rPr lang="hu-HU" sz="2800" dirty="0"/>
              <a:t>feltételes hatásokat mutatnak be</a:t>
            </a:r>
          </a:p>
          <a:p>
            <a:pPr marL="1314450" lvl="2" indent="-514350">
              <a:buFont typeface="+mj-lt"/>
              <a:buAutoNum type="arabicPeriod"/>
            </a:pPr>
            <a:r>
              <a:rPr lang="hu-HU" sz="2800" dirty="0"/>
              <a:t>az olvasó számára könnyen </a:t>
            </a:r>
            <a:r>
              <a:rPr lang="hu-HU" sz="2800" dirty="0" smtClean="0"/>
              <a:t>értelmezhetőek</a:t>
            </a:r>
            <a:endParaRPr lang="hu-HU" sz="2800" dirty="0"/>
          </a:p>
          <a:p>
            <a:r>
              <a:rPr lang="hu-HU" sz="3100" dirty="0" smtClean="0"/>
              <a:t>Érdemes </a:t>
            </a:r>
            <a:r>
              <a:rPr lang="hu-HU" sz="3100" dirty="0"/>
              <a:t>többfajta becslést is </a:t>
            </a:r>
            <a:r>
              <a:rPr lang="hu-HU" sz="3100" dirty="0" smtClean="0"/>
              <a:t>publikálni</a:t>
            </a:r>
            <a:endParaRPr lang="hu-HU" sz="3100" dirty="0"/>
          </a:p>
        </p:txBody>
      </p:sp>
      <p:sp>
        <p:nvSpPr>
          <p:cNvPr id="4" name="TextBox 7"/>
          <p:cNvSpPr txBox="1"/>
          <p:nvPr/>
        </p:nvSpPr>
        <p:spPr>
          <a:xfrm>
            <a:off x="7260609" y="6484787"/>
            <a:ext cx="1842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hu-HU" dirty="0" err="1" smtClean="0"/>
              <a:t>Mood</a:t>
            </a:r>
            <a:r>
              <a:rPr lang="hu-HU" dirty="0" smtClean="0"/>
              <a:t> 2010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80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logisztikus</a:t>
            </a:r>
            <a:r>
              <a:rPr lang="en-US" dirty="0" smtClean="0"/>
              <a:t> </a:t>
            </a:r>
            <a:r>
              <a:rPr lang="en-US" dirty="0" err="1" smtClean="0"/>
              <a:t>regresszióról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66248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Tegyük</a:t>
            </a:r>
            <a:r>
              <a:rPr lang="en-US" dirty="0" smtClean="0"/>
              <a:t> </a:t>
            </a:r>
            <a:r>
              <a:rPr lang="en-US" dirty="0" err="1" smtClean="0"/>
              <a:t>fel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létezik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látens</a:t>
            </a:r>
            <a:r>
              <a:rPr lang="en-US" dirty="0" smtClean="0"/>
              <a:t> </a:t>
            </a:r>
            <a:r>
              <a:rPr lang="en-US" dirty="0" err="1" smtClean="0"/>
              <a:t>folytonos</a:t>
            </a:r>
            <a:r>
              <a:rPr lang="en-US" dirty="0" smtClean="0"/>
              <a:t> </a:t>
            </a:r>
            <a:r>
              <a:rPr lang="en-US" dirty="0" err="1" smtClean="0"/>
              <a:t>változó</a:t>
            </a:r>
            <a:r>
              <a:rPr lang="en-US" dirty="0" smtClean="0"/>
              <a:t> (</a:t>
            </a:r>
            <a:r>
              <a:rPr lang="en-US" i="1" dirty="0" err="1" smtClean="0"/>
              <a:t>az</a:t>
            </a:r>
            <a:r>
              <a:rPr lang="en-US" i="1" dirty="0" smtClean="0"/>
              <a:t> </a:t>
            </a:r>
            <a:r>
              <a:rPr lang="en-US" i="1" dirty="0" err="1" smtClean="0"/>
              <a:t>előléptetésre</a:t>
            </a:r>
            <a:r>
              <a:rPr lang="en-US" i="1" dirty="0" smtClean="0"/>
              <a:t> </a:t>
            </a:r>
            <a:r>
              <a:rPr lang="en-US" i="1" dirty="0" err="1" smtClean="0"/>
              <a:t>való</a:t>
            </a:r>
            <a:r>
              <a:rPr lang="en-US" i="1" dirty="0" smtClean="0"/>
              <a:t> </a:t>
            </a:r>
            <a:r>
              <a:rPr lang="en-US" i="1" dirty="0" err="1" smtClean="0"/>
              <a:t>hajlandóság</a:t>
            </a:r>
            <a:r>
              <a:rPr lang="en-US" dirty="0" smtClean="0"/>
              <a:t>), </a:t>
            </a:r>
            <a:r>
              <a:rPr lang="en-US" dirty="0" err="1" smtClean="0"/>
              <a:t>amelyet</a:t>
            </a:r>
            <a:r>
              <a:rPr lang="en-US" dirty="0" smtClean="0"/>
              <a:t> </a:t>
            </a:r>
            <a:r>
              <a:rPr lang="en-US" dirty="0" err="1" smtClean="0"/>
              <a:t>igazából</a:t>
            </a:r>
            <a:r>
              <a:rPr lang="en-US" dirty="0" smtClean="0"/>
              <a:t> </a:t>
            </a:r>
            <a:r>
              <a:rPr lang="en-US" dirty="0" err="1" smtClean="0"/>
              <a:t>mérni</a:t>
            </a:r>
            <a:r>
              <a:rPr lang="en-US" dirty="0" smtClean="0"/>
              <a:t> </a:t>
            </a:r>
            <a:r>
              <a:rPr lang="en-US" dirty="0" err="1" smtClean="0"/>
              <a:t>szeretnénk</a:t>
            </a:r>
            <a:r>
              <a:rPr lang="en-US" dirty="0" smtClean="0"/>
              <a:t>. </a:t>
            </a:r>
            <a:r>
              <a:rPr lang="en-US" dirty="0" err="1" smtClean="0"/>
              <a:t>Ez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küszöbérték</a:t>
            </a:r>
            <a:r>
              <a:rPr lang="en-US" dirty="0" smtClean="0"/>
              <a:t> </a:t>
            </a:r>
            <a:r>
              <a:rPr lang="en-US" dirty="0" err="1" smtClean="0"/>
              <a:t>alatt</a:t>
            </a:r>
            <a:r>
              <a:rPr lang="en-US" dirty="0" smtClean="0"/>
              <a:t>/</a:t>
            </a:r>
            <a:r>
              <a:rPr lang="en-US" dirty="0" err="1" smtClean="0"/>
              <a:t>fölött</a:t>
            </a:r>
            <a:r>
              <a:rPr lang="en-US" dirty="0" smtClean="0"/>
              <a:t> </a:t>
            </a:r>
            <a:r>
              <a:rPr lang="en-US" dirty="0" err="1" smtClean="0"/>
              <a:t>teljes</a:t>
            </a:r>
            <a:r>
              <a:rPr lang="en-US" dirty="0" smtClean="0"/>
              <a:t> </a:t>
            </a:r>
            <a:r>
              <a:rPr lang="en-US" dirty="0" err="1" smtClean="0"/>
              <a:t>mértékben</a:t>
            </a:r>
            <a:r>
              <a:rPr lang="en-US" dirty="0" smtClean="0"/>
              <a:t> </a:t>
            </a:r>
            <a:r>
              <a:rPr lang="en-US" dirty="0" err="1" smtClean="0"/>
              <a:t>meghatározza</a:t>
            </a:r>
            <a:r>
              <a:rPr lang="en-US" dirty="0" smtClean="0"/>
              <a:t> </a:t>
            </a:r>
            <a:r>
              <a:rPr lang="en-US" dirty="0" err="1" smtClean="0"/>
              <a:t>azt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valakit</a:t>
            </a:r>
            <a:r>
              <a:rPr lang="en-US" dirty="0" smtClean="0"/>
              <a:t> </a:t>
            </a:r>
            <a:r>
              <a:rPr lang="en-US" dirty="0" err="1" smtClean="0"/>
              <a:t>előléptetnek</a:t>
            </a:r>
            <a:r>
              <a:rPr lang="en-US" dirty="0" smtClean="0"/>
              <a:t>-e (</a:t>
            </a:r>
            <a:r>
              <a:rPr lang="en-US" i="1" dirty="0" err="1" smtClean="0"/>
              <a:t>igen</a:t>
            </a:r>
            <a:r>
              <a:rPr lang="en-US" i="1" dirty="0" smtClean="0"/>
              <a:t>/</a:t>
            </a:r>
            <a:r>
              <a:rPr lang="en-US" i="1" dirty="0" err="1" smtClean="0"/>
              <a:t>nem</a:t>
            </a:r>
            <a:r>
              <a:rPr lang="en-US" dirty="0" smtClean="0"/>
              <a:t>). </a:t>
            </a:r>
            <a:r>
              <a:rPr lang="en-US" dirty="0" err="1" smtClean="0"/>
              <a:t>Ezen</a:t>
            </a:r>
            <a:r>
              <a:rPr lang="en-US" dirty="0" smtClean="0"/>
              <a:t> </a:t>
            </a:r>
            <a:r>
              <a:rPr lang="en-US" dirty="0" err="1" smtClean="0"/>
              <a:t>folytonos</a:t>
            </a:r>
            <a:r>
              <a:rPr lang="en-US" dirty="0" smtClean="0"/>
              <a:t> </a:t>
            </a:r>
            <a:r>
              <a:rPr lang="en-US" dirty="0" err="1" smtClean="0"/>
              <a:t>változó</a:t>
            </a:r>
            <a:r>
              <a:rPr lang="en-US" dirty="0" smtClean="0"/>
              <a:t> </a:t>
            </a:r>
            <a:r>
              <a:rPr lang="en-US" dirty="0" err="1" smtClean="0"/>
              <a:t>regressziós</a:t>
            </a:r>
            <a:r>
              <a:rPr lang="en-US" dirty="0" smtClean="0"/>
              <a:t> </a:t>
            </a:r>
            <a:r>
              <a:rPr lang="en-US" dirty="0" err="1" smtClean="0"/>
              <a:t>egyenlete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500783"/>
              </p:ext>
            </p:extLst>
          </p:nvPr>
        </p:nvGraphicFramePr>
        <p:xfrm>
          <a:off x="2078596" y="2888731"/>
          <a:ext cx="4745014" cy="55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1" name="Equation" r:id="rId3" imgW="1841500" imgH="215900" progId="Equation.3">
                  <p:embed/>
                </p:oleObj>
              </mc:Choice>
              <mc:Fallback>
                <p:oleObj name="Equation" r:id="rId3" imgW="1841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8596" y="2888731"/>
                        <a:ext cx="4745014" cy="556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09726" y="3005847"/>
            <a:ext cx="662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12470" y="6484787"/>
            <a:ext cx="1590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(Allison 1999)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25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logisztikus</a:t>
            </a:r>
            <a:r>
              <a:rPr lang="en-US" dirty="0" smtClean="0"/>
              <a:t> </a:t>
            </a:r>
            <a:r>
              <a:rPr lang="en-US" dirty="0" err="1" smtClean="0"/>
              <a:t>regresszióról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66248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Tegyük</a:t>
            </a:r>
            <a:r>
              <a:rPr lang="en-US" dirty="0" smtClean="0"/>
              <a:t> </a:t>
            </a:r>
            <a:r>
              <a:rPr lang="en-US" dirty="0" err="1" smtClean="0"/>
              <a:t>fel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létezik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látens</a:t>
            </a:r>
            <a:r>
              <a:rPr lang="en-US" dirty="0" smtClean="0"/>
              <a:t> </a:t>
            </a:r>
            <a:r>
              <a:rPr lang="en-US" dirty="0" err="1" smtClean="0"/>
              <a:t>folytonos</a:t>
            </a:r>
            <a:r>
              <a:rPr lang="en-US" dirty="0" smtClean="0"/>
              <a:t> </a:t>
            </a:r>
            <a:r>
              <a:rPr lang="en-US" dirty="0" err="1" smtClean="0"/>
              <a:t>változó</a:t>
            </a:r>
            <a:r>
              <a:rPr lang="en-US" dirty="0" smtClean="0"/>
              <a:t> (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előléptetésre</a:t>
            </a:r>
            <a:r>
              <a:rPr lang="en-US" dirty="0" smtClean="0"/>
              <a:t> </a:t>
            </a:r>
            <a:r>
              <a:rPr lang="en-US" dirty="0" err="1" smtClean="0"/>
              <a:t>való</a:t>
            </a:r>
            <a:r>
              <a:rPr lang="en-US" dirty="0" smtClean="0"/>
              <a:t> </a:t>
            </a:r>
            <a:r>
              <a:rPr lang="en-US" dirty="0" err="1" smtClean="0"/>
              <a:t>hajlandóság</a:t>
            </a:r>
            <a:r>
              <a:rPr lang="en-US" dirty="0" smtClean="0"/>
              <a:t>), </a:t>
            </a:r>
            <a:r>
              <a:rPr lang="en-US" dirty="0" err="1" smtClean="0"/>
              <a:t>amely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küszöbérték</a:t>
            </a:r>
            <a:r>
              <a:rPr lang="en-US" dirty="0" smtClean="0"/>
              <a:t> </a:t>
            </a:r>
            <a:r>
              <a:rPr lang="en-US" dirty="0" err="1" smtClean="0"/>
              <a:t>alatt</a:t>
            </a:r>
            <a:r>
              <a:rPr lang="en-US" dirty="0" smtClean="0"/>
              <a:t>/</a:t>
            </a:r>
            <a:r>
              <a:rPr lang="en-US" dirty="0" err="1" smtClean="0"/>
              <a:t>fölött</a:t>
            </a:r>
            <a:r>
              <a:rPr lang="en-US" dirty="0" smtClean="0"/>
              <a:t> </a:t>
            </a:r>
            <a:r>
              <a:rPr lang="en-US" dirty="0" err="1" smtClean="0"/>
              <a:t>teljes</a:t>
            </a:r>
            <a:r>
              <a:rPr lang="en-US" dirty="0" smtClean="0"/>
              <a:t> </a:t>
            </a:r>
            <a:r>
              <a:rPr lang="en-US" dirty="0" err="1" smtClean="0"/>
              <a:t>mértékben</a:t>
            </a:r>
            <a:r>
              <a:rPr lang="en-US" dirty="0" smtClean="0"/>
              <a:t> </a:t>
            </a:r>
            <a:r>
              <a:rPr lang="en-US" dirty="0" err="1" smtClean="0"/>
              <a:t>meghatározza</a:t>
            </a:r>
            <a:r>
              <a:rPr lang="en-US" dirty="0" smtClean="0"/>
              <a:t> </a:t>
            </a:r>
            <a:r>
              <a:rPr lang="en-US" dirty="0" err="1" smtClean="0"/>
              <a:t>azt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valakit</a:t>
            </a:r>
            <a:r>
              <a:rPr lang="en-US" dirty="0" smtClean="0"/>
              <a:t> </a:t>
            </a:r>
            <a:r>
              <a:rPr lang="en-US" dirty="0" err="1" smtClean="0"/>
              <a:t>előléptetnek</a:t>
            </a:r>
            <a:r>
              <a:rPr lang="en-US" dirty="0" smtClean="0"/>
              <a:t>-e (</a:t>
            </a:r>
            <a:r>
              <a:rPr lang="en-US" dirty="0" err="1" smtClean="0"/>
              <a:t>igen</a:t>
            </a:r>
            <a:r>
              <a:rPr lang="en-US" dirty="0" smtClean="0"/>
              <a:t>/</a:t>
            </a:r>
            <a:r>
              <a:rPr lang="en-US" dirty="0" err="1" smtClean="0"/>
              <a:t>nem</a:t>
            </a:r>
            <a:r>
              <a:rPr lang="en-US" dirty="0" smtClean="0"/>
              <a:t>). </a:t>
            </a:r>
            <a:r>
              <a:rPr lang="en-US" dirty="0" err="1" smtClean="0"/>
              <a:t>Ezen</a:t>
            </a:r>
            <a:r>
              <a:rPr lang="en-US" dirty="0" smtClean="0"/>
              <a:t> </a:t>
            </a:r>
            <a:r>
              <a:rPr lang="en-US" dirty="0" err="1" smtClean="0"/>
              <a:t>folytonos</a:t>
            </a:r>
            <a:r>
              <a:rPr lang="en-US" dirty="0" smtClean="0"/>
              <a:t> </a:t>
            </a:r>
            <a:r>
              <a:rPr lang="en-US" dirty="0" err="1" smtClean="0"/>
              <a:t>változó</a:t>
            </a:r>
            <a:r>
              <a:rPr lang="en-US" dirty="0" smtClean="0"/>
              <a:t> </a:t>
            </a:r>
            <a:r>
              <a:rPr lang="en-US" dirty="0" err="1" smtClean="0"/>
              <a:t>regressziós</a:t>
            </a:r>
            <a:r>
              <a:rPr lang="en-US" dirty="0" smtClean="0"/>
              <a:t> </a:t>
            </a:r>
            <a:r>
              <a:rPr lang="en-US" dirty="0" err="1" smtClean="0"/>
              <a:t>egyenlete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90374"/>
              </p:ext>
            </p:extLst>
          </p:nvPr>
        </p:nvGraphicFramePr>
        <p:xfrm>
          <a:off x="2078596" y="2888731"/>
          <a:ext cx="4745014" cy="55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" name="Equation" r:id="rId3" imgW="1841500" imgH="215900" progId="Equation.3">
                  <p:embed/>
                </p:oleObj>
              </mc:Choice>
              <mc:Fallback>
                <p:oleObj name="Equation" r:id="rId3" imgW="1841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8596" y="2888731"/>
                        <a:ext cx="4745014" cy="556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Arrow Connector 3"/>
          <p:cNvCxnSpPr/>
          <p:nvPr/>
        </p:nvCxnSpPr>
        <p:spPr>
          <a:xfrm flipV="1">
            <a:off x="1351164" y="3445043"/>
            <a:ext cx="727432" cy="81059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1970500" y="2985704"/>
            <a:ext cx="529150" cy="459339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65562" y="2958684"/>
            <a:ext cx="529150" cy="459339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44845" y="2958684"/>
            <a:ext cx="529150" cy="459339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69743" y="2972194"/>
            <a:ext cx="529150" cy="459339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228864" y="2908434"/>
            <a:ext cx="329622" cy="459339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517949" y="2908434"/>
            <a:ext cx="434571" cy="459339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24" idx="0"/>
          </p:cNvCxnSpPr>
          <p:nvPr/>
        </p:nvCxnSpPr>
        <p:spPr>
          <a:xfrm flipH="1" flipV="1">
            <a:off x="2863366" y="3445044"/>
            <a:ext cx="20262" cy="235986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585452" y="3445043"/>
            <a:ext cx="0" cy="81059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4208562" y="3445043"/>
            <a:ext cx="1060976" cy="2359861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5999167" y="3445043"/>
            <a:ext cx="364194" cy="81059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6952520" y="3445043"/>
            <a:ext cx="745343" cy="81059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-67560" y="4215111"/>
            <a:ext cx="2499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Folytonos</a:t>
            </a:r>
            <a:r>
              <a:rPr lang="en-US" dirty="0" smtClean="0"/>
              <a:t> </a:t>
            </a:r>
            <a:r>
              <a:rPr lang="en-US" dirty="0" err="1" smtClean="0"/>
              <a:t>látens</a:t>
            </a:r>
            <a:r>
              <a:rPr lang="en-US" dirty="0" smtClean="0"/>
              <a:t> </a:t>
            </a:r>
            <a:r>
              <a:rPr lang="en-US" dirty="0" err="1" smtClean="0"/>
              <a:t>változó</a:t>
            </a:r>
            <a:endParaRPr lang="en-US" dirty="0" smtClean="0"/>
          </a:p>
          <a:p>
            <a:pPr algn="ctr"/>
            <a:r>
              <a:rPr lang="en-US" i="1" dirty="0" smtClean="0"/>
              <a:t>(</a:t>
            </a:r>
            <a:r>
              <a:rPr lang="en-US" i="1" dirty="0" err="1" smtClean="0"/>
              <a:t>előléptetésre</a:t>
            </a:r>
            <a:r>
              <a:rPr lang="en-US" i="1" dirty="0" smtClean="0"/>
              <a:t> </a:t>
            </a:r>
            <a:r>
              <a:rPr lang="en-US" i="1" dirty="0" err="1" smtClean="0"/>
              <a:t>való</a:t>
            </a:r>
            <a:r>
              <a:rPr lang="en-US" i="1" dirty="0" smtClean="0"/>
              <a:t> </a:t>
            </a:r>
            <a:r>
              <a:rPr lang="en-US" i="1" dirty="0" err="1" smtClean="0"/>
              <a:t>hajlandóság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1633803" y="5804904"/>
            <a:ext cx="2499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Konstans</a:t>
            </a:r>
            <a:endParaRPr lang="en-US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2863365" y="4255641"/>
            <a:ext cx="1971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Első</a:t>
            </a:r>
            <a:r>
              <a:rPr lang="en-US" dirty="0" smtClean="0"/>
              <a:t> </a:t>
            </a:r>
            <a:r>
              <a:rPr lang="en-US" dirty="0" err="1" smtClean="0"/>
              <a:t>független</a:t>
            </a:r>
            <a:r>
              <a:rPr lang="en-US" dirty="0" smtClean="0"/>
              <a:t> </a:t>
            </a:r>
            <a:r>
              <a:rPr lang="en-US" dirty="0" err="1" smtClean="0"/>
              <a:t>változó</a:t>
            </a:r>
            <a:r>
              <a:rPr lang="en-US" dirty="0" smtClean="0"/>
              <a:t> </a:t>
            </a:r>
            <a:r>
              <a:rPr lang="en-US" dirty="0" err="1" smtClean="0"/>
              <a:t>regressziós</a:t>
            </a:r>
            <a:r>
              <a:rPr lang="en-US" dirty="0" smtClean="0"/>
              <a:t> </a:t>
            </a:r>
            <a:r>
              <a:rPr lang="en-US" dirty="0" err="1" smtClean="0"/>
              <a:t>együtthatója</a:t>
            </a:r>
            <a:endParaRPr lang="en-US" i="1" dirty="0"/>
          </a:p>
        </p:txBody>
      </p:sp>
      <p:sp>
        <p:nvSpPr>
          <p:cNvPr id="30" name="TextBox 29"/>
          <p:cNvSpPr txBox="1"/>
          <p:nvPr/>
        </p:nvSpPr>
        <p:spPr>
          <a:xfrm>
            <a:off x="4052381" y="5780121"/>
            <a:ext cx="24996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Első</a:t>
            </a:r>
            <a:r>
              <a:rPr lang="en-US" dirty="0" smtClean="0"/>
              <a:t> </a:t>
            </a:r>
            <a:r>
              <a:rPr lang="en-US" dirty="0" err="1" smtClean="0"/>
              <a:t>független</a:t>
            </a:r>
            <a:r>
              <a:rPr lang="en-US" dirty="0" smtClean="0"/>
              <a:t> </a:t>
            </a:r>
            <a:r>
              <a:rPr lang="en-US" dirty="0" err="1" smtClean="0"/>
              <a:t>változó</a:t>
            </a:r>
            <a:endParaRPr lang="en-US" dirty="0" smtClean="0"/>
          </a:p>
          <a:p>
            <a:pPr algn="ctr"/>
            <a:r>
              <a:rPr lang="en-US" i="1" dirty="0" smtClean="0"/>
              <a:t>(pl. </a:t>
            </a:r>
            <a:r>
              <a:rPr lang="en-US" i="1" dirty="0" err="1" smtClean="0"/>
              <a:t>adjunktusi</a:t>
            </a:r>
            <a:r>
              <a:rPr lang="en-US" i="1" dirty="0" smtClean="0"/>
              <a:t> </a:t>
            </a:r>
            <a:r>
              <a:rPr lang="en-US" i="1" dirty="0" err="1" smtClean="0"/>
              <a:t>kinevezés</a:t>
            </a:r>
            <a:r>
              <a:rPr lang="en-US" i="1" dirty="0" smtClean="0"/>
              <a:t> </a:t>
            </a:r>
            <a:r>
              <a:rPr lang="en-US" i="1" dirty="0" err="1" smtClean="0"/>
              <a:t>óta</a:t>
            </a:r>
            <a:r>
              <a:rPr lang="en-US" i="1" dirty="0" smtClean="0"/>
              <a:t> </a:t>
            </a:r>
            <a:r>
              <a:rPr lang="en-US" i="1" dirty="0" err="1" smtClean="0"/>
              <a:t>eltelt</a:t>
            </a:r>
            <a:r>
              <a:rPr lang="en-US" i="1" dirty="0" smtClean="0"/>
              <a:t> </a:t>
            </a:r>
            <a:r>
              <a:rPr lang="en-US" i="1" dirty="0" err="1" smtClean="0"/>
              <a:t>idő</a:t>
            </a:r>
            <a:r>
              <a:rPr lang="en-US" i="1" dirty="0" smtClean="0"/>
              <a:t>)</a:t>
            </a:r>
            <a:endParaRPr lang="en-US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6944976" y="4242131"/>
            <a:ext cx="1741823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Hibatag</a:t>
            </a:r>
            <a:endParaRPr lang="en-US" dirty="0" smtClean="0"/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fixált</a:t>
            </a:r>
            <a:r>
              <a:rPr lang="en-US" dirty="0" smtClean="0"/>
              <a:t> </a:t>
            </a:r>
            <a:r>
              <a:rPr lang="en-US" dirty="0" err="1" smtClean="0"/>
              <a:t>varianciával</a:t>
            </a:r>
            <a:r>
              <a:rPr lang="en-US" dirty="0"/>
              <a:t>)</a:t>
            </a:r>
            <a:endParaRPr lang="en-US" dirty="0" smtClean="0"/>
          </a:p>
          <a:p>
            <a:pPr algn="ctr"/>
            <a:r>
              <a:rPr lang="en-US" dirty="0" smtClean="0"/>
              <a:t>- </a:t>
            </a:r>
            <a:r>
              <a:rPr lang="en-US" dirty="0" err="1"/>
              <a:t>f</a:t>
            </a:r>
            <a:r>
              <a:rPr lang="en-US" dirty="0" err="1" smtClean="0"/>
              <a:t>üggetlen</a:t>
            </a:r>
            <a:r>
              <a:rPr lang="en-US" dirty="0" smtClean="0"/>
              <a:t> </a:t>
            </a:r>
            <a:r>
              <a:rPr lang="en-US" dirty="0" err="1" smtClean="0"/>
              <a:t>változókkal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korreláló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278258" y="4210043"/>
            <a:ext cx="15045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Hibatag</a:t>
            </a:r>
            <a:r>
              <a:rPr lang="en-US" dirty="0"/>
              <a:t> </a:t>
            </a:r>
            <a:r>
              <a:rPr lang="en-US" dirty="0" err="1" smtClean="0"/>
              <a:t>korrekciós</a:t>
            </a:r>
            <a:r>
              <a:rPr lang="en-US" dirty="0" smtClean="0"/>
              <a:t> </a:t>
            </a:r>
            <a:r>
              <a:rPr lang="en-US" dirty="0" err="1" smtClean="0"/>
              <a:t>együtthatója</a:t>
            </a:r>
            <a:r>
              <a:rPr lang="en-US" dirty="0" smtClean="0"/>
              <a:t> (a </a:t>
            </a:r>
            <a:r>
              <a:rPr lang="en-US" dirty="0" err="1" smtClean="0"/>
              <a:t>tényleges</a:t>
            </a:r>
            <a:r>
              <a:rPr lang="en-US" dirty="0" smtClean="0"/>
              <a:t> </a:t>
            </a:r>
            <a:r>
              <a:rPr lang="en-US" dirty="0" err="1" smtClean="0"/>
              <a:t>varianciához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809726" y="3005847"/>
            <a:ext cx="662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485863" y="6471277"/>
            <a:ext cx="4617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(Allison 1999; Mood 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229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logisztikus</a:t>
            </a:r>
            <a:r>
              <a:rPr lang="en-US" dirty="0" smtClean="0"/>
              <a:t> </a:t>
            </a:r>
            <a:r>
              <a:rPr lang="en-US" dirty="0" err="1" smtClean="0"/>
              <a:t>regresszióról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66248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err="1" smtClean="0"/>
              <a:t>Azonban</a:t>
            </a:r>
            <a:r>
              <a:rPr lang="en-US" dirty="0" smtClean="0"/>
              <a:t> </a:t>
            </a:r>
            <a:r>
              <a:rPr lang="en-US" dirty="0" err="1" smtClean="0"/>
              <a:t>ezt</a:t>
            </a:r>
            <a:r>
              <a:rPr lang="en-US" dirty="0" smtClean="0"/>
              <a:t> a </a:t>
            </a:r>
            <a:r>
              <a:rPr lang="en-US" dirty="0" err="1" smtClean="0"/>
              <a:t>folytonos</a:t>
            </a:r>
            <a:r>
              <a:rPr lang="en-US" dirty="0" smtClean="0"/>
              <a:t> </a:t>
            </a:r>
            <a:r>
              <a:rPr lang="en-US" dirty="0" err="1" smtClean="0"/>
              <a:t>változót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tudjuk</a:t>
            </a:r>
            <a:r>
              <a:rPr lang="en-US" dirty="0" smtClean="0"/>
              <a:t> </a:t>
            </a:r>
            <a:r>
              <a:rPr lang="en-US" dirty="0" err="1" smtClean="0"/>
              <a:t>mérni</a:t>
            </a:r>
            <a:r>
              <a:rPr lang="en-US" dirty="0" smtClean="0"/>
              <a:t>,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azon</a:t>
            </a:r>
            <a:r>
              <a:rPr lang="en-US" dirty="0" smtClean="0"/>
              <a:t> </a:t>
            </a:r>
            <a:r>
              <a:rPr lang="en-US" dirty="0" err="1" smtClean="0"/>
              <a:t>indikátorát</a:t>
            </a:r>
            <a:r>
              <a:rPr lang="en-US" dirty="0" smtClean="0"/>
              <a:t> (Z-t), </a:t>
            </a:r>
            <a:r>
              <a:rPr lang="en-US" dirty="0" err="1" smtClean="0"/>
              <a:t>amely</a:t>
            </a:r>
            <a:r>
              <a:rPr lang="en-US" dirty="0" smtClean="0"/>
              <a:t> a </a:t>
            </a:r>
            <a:r>
              <a:rPr lang="en-US" dirty="0" err="1" smtClean="0"/>
              <a:t>bekövetkezett</a:t>
            </a:r>
            <a:r>
              <a:rPr lang="en-US" dirty="0" smtClean="0"/>
              <a:t> </a:t>
            </a:r>
            <a:r>
              <a:rPr lang="en-US" dirty="0" err="1" smtClean="0"/>
              <a:t>vagy</a:t>
            </a:r>
            <a:r>
              <a:rPr lang="en-US" dirty="0" smtClean="0"/>
              <a:t> be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következett</a:t>
            </a:r>
            <a:r>
              <a:rPr lang="en-US" dirty="0" smtClean="0"/>
              <a:t> </a:t>
            </a:r>
            <a:r>
              <a:rPr lang="en-US" dirty="0" err="1" smtClean="0"/>
              <a:t>eseményt</a:t>
            </a:r>
            <a:r>
              <a:rPr lang="en-US" dirty="0" smtClean="0"/>
              <a:t> </a:t>
            </a:r>
            <a:r>
              <a:rPr lang="en-US" dirty="0" err="1" smtClean="0"/>
              <a:t>méri</a:t>
            </a:r>
            <a:r>
              <a:rPr lang="en-US" dirty="0" smtClean="0"/>
              <a:t>. Z </a:t>
            </a:r>
            <a:r>
              <a:rPr lang="en-US" dirty="0" err="1" smtClean="0"/>
              <a:t>tehát</a:t>
            </a:r>
            <a:r>
              <a:rPr lang="en-US" dirty="0" smtClean="0"/>
              <a:t> a </a:t>
            </a:r>
            <a:r>
              <a:rPr lang="en-US" dirty="0" err="1" smtClean="0"/>
              <a:t>megfigyelt</a:t>
            </a:r>
            <a:r>
              <a:rPr lang="en-US" dirty="0" smtClean="0"/>
              <a:t> </a:t>
            </a:r>
            <a:r>
              <a:rPr lang="en-US" dirty="0" err="1" smtClean="0"/>
              <a:t>kétértékű</a:t>
            </a:r>
            <a:r>
              <a:rPr lang="en-US" dirty="0" smtClean="0"/>
              <a:t> </a:t>
            </a:r>
            <a:r>
              <a:rPr lang="en-US" dirty="0" err="1" smtClean="0"/>
              <a:t>változó</a:t>
            </a:r>
            <a:r>
              <a:rPr lang="en-US" dirty="0" smtClean="0"/>
              <a:t> </a:t>
            </a:r>
            <a:r>
              <a:rPr lang="cs-CZ" dirty="0"/>
              <a:t>(</a:t>
            </a:r>
            <a:r>
              <a:rPr lang="en-US" i="1" dirty="0" err="1" smtClean="0"/>
              <a:t>előléptetés</a:t>
            </a:r>
            <a:r>
              <a:rPr lang="en-US" i="1" dirty="0" smtClean="0"/>
              <a:t> </a:t>
            </a:r>
            <a:r>
              <a:rPr lang="en-US" i="1" dirty="0" err="1" smtClean="0"/>
              <a:t>igen</a:t>
            </a:r>
            <a:r>
              <a:rPr lang="en-US" i="1" dirty="0" smtClean="0"/>
              <a:t>/</a:t>
            </a:r>
            <a:r>
              <a:rPr lang="en-US" i="1" dirty="0" err="1" smtClean="0"/>
              <a:t>nem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Ha </a:t>
            </a:r>
            <a:r>
              <a:rPr lang="en-US" b="1" dirty="0" err="1" smtClean="0"/>
              <a:t>feltételezhetjük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b="1" dirty="0" smtClean="0"/>
              <a:t>a </a:t>
            </a:r>
            <a:r>
              <a:rPr lang="en-US" b="1" dirty="0" err="1" smtClean="0"/>
              <a:t>hibatag</a:t>
            </a:r>
            <a:r>
              <a:rPr lang="en-US" b="1" dirty="0" smtClean="0"/>
              <a:t> standard </a:t>
            </a:r>
            <a:r>
              <a:rPr lang="en-US" b="1" dirty="0" err="1" smtClean="0"/>
              <a:t>logisztikus</a:t>
            </a:r>
            <a:r>
              <a:rPr lang="en-US" b="1" dirty="0" smtClean="0"/>
              <a:t> </a:t>
            </a:r>
            <a:r>
              <a:rPr lang="en-US" b="1" dirty="0" err="1" smtClean="0"/>
              <a:t>eloszlást</a:t>
            </a:r>
            <a:r>
              <a:rPr lang="en-US" b="1" dirty="0" smtClean="0"/>
              <a:t> </a:t>
            </a:r>
            <a:r>
              <a:rPr lang="en-US" b="1" dirty="0" err="1" smtClean="0"/>
              <a:t>követ</a:t>
            </a:r>
            <a:r>
              <a:rPr lang="en-US" b="1" dirty="0" smtClean="0"/>
              <a:t> </a:t>
            </a:r>
            <a:r>
              <a:rPr lang="en-US" b="1" dirty="0" err="1" smtClean="0"/>
              <a:t>és</a:t>
            </a:r>
            <a:r>
              <a:rPr lang="en-US" b="1" dirty="0" smtClean="0"/>
              <a:t> </a:t>
            </a:r>
            <a:r>
              <a:rPr lang="en-US" b="1" dirty="0" err="1" smtClean="0"/>
              <a:t>varianciája</a:t>
            </a:r>
            <a:r>
              <a:rPr lang="en-US" b="1" dirty="0" smtClean="0"/>
              <a:t> </a:t>
            </a:r>
            <a:r>
              <a:rPr lang="en-US" b="1" dirty="0" err="1" smtClean="0"/>
              <a:t>fixen</a:t>
            </a:r>
            <a:r>
              <a:rPr lang="en-US" b="1" dirty="0" smtClean="0"/>
              <a:t> 3.29</a:t>
            </a:r>
            <a:r>
              <a:rPr lang="en-US" dirty="0" smtClean="0"/>
              <a:t>, </a:t>
            </a:r>
            <a:r>
              <a:rPr lang="en-US" dirty="0" err="1" smtClean="0"/>
              <a:t>akkor</a:t>
            </a:r>
            <a:r>
              <a:rPr lang="en-US" dirty="0" smtClean="0"/>
              <a:t> Z </a:t>
            </a:r>
            <a:r>
              <a:rPr lang="en-US" dirty="0" err="1" smtClean="0"/>
              <a:t>felírható</a:t>
            </a:r>
            <a:r>
              <a:rPr lang="en-US" dirty="0" smtClean="0"/>
              <a:t> a </a:t>
            </a:r>
            <a:r>
              <a:rPr lang="en-US" dirty="0" err="1" smtClean="0"/>
              <a:t>következő</a:t>
            </a:r>
            <a:r>
              <a:rPr lang="en-US" dirty="0" smtClean="0"/>
              <a:t> </a:t>
            </a:r>
            <a:r>
              <a:rPr lang="en-US" dirty="0" err="1" smtClean="0"/>
              <a:t>logit</a:t>
            </a:r>
            <a:r>
              <a:rPr lang="en-US" dirty="0" smtClean="0"/>
              <a:t> </a:t>
            </a:r>
            <a:r>
              <a:rPr lang="en-US" dirty="0" err="1" smtClean="0"/>
              <a:t>modellel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898219"/>
              </p:ext>
            </p:extLst>
          </p:nvPr>
        </p:nvGraphicFramePr>
        <p:xfrm>
          <a:off x="1751013" y="3375011"/>
          <a:ext cx="539908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" name="Equation" r:id="rId3" imgW="2095500" imgH="215900" progId="Equation.3">
                  <p:embed/>
                </p:oleObj>
              </mc:Choice>
              <mc:Fallback>
                <p:oleObj name="Equation" r:id="rId3" imgW="2095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1013" y="3375011"/>
                        <a:ext cx="5399087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9600" y="543389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[Ha </a:t>
            </a:r>
            <a:r>
              <a:rPr lang="en-US" dirty="0" err="1" smtClean="0"/>
              <a:t>azt</a:t>
            </a:r>
            <a:r>
              <a:rPr lang="en-US" dirty="0" smtClean="0"/>
              <a:t> </a:t>
            </a:r>
            <a:r>
              <a:rPr lang="en-US" dirty="0" err="1" smtClean="0"/>
              <a:t>feltételezzük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a </a:t>
            </a:r>
            <a:r>
              <a:rPr lang="en-US" dirty="0" err="1" smtClean="0"/>
              <a:t>hibatag</a:t>
            </a:r>
            <a:r>
              <a:rPr lang="en-US" dirty="0" smtClean="0"/>
              <a:t> standard </a:t>
            </a:r>
            <a:r>
              <a:rPr lang="en-US" dirty="0" err="1" smtClean="0"/>
              <a:t>normális</a:t>
            </a:r>
            <a:r>
              <a:rPr lang="en-US" dirty="0" smtClean="0"/>
              <a:t> </a:t>
            </a:r>
            <a:r>
              <a:rPr lang="en-US" dirty="0" err="1" smtClean="0"/>
              <a:t>eloszlást</a:t>
            </a:r>
            <a:r>
              <a:rPr lang="en-US" dirty="0" smtClean="0"/>
              <a:t> </a:t>
            </a:r>
            <a:r>
              <a:rPr lang="en-US" dirty="0" err="1" smtClean="0"/>
              <a:t>követ</a:t>
            </a:r>
            <a:r>
              <a:rPr lang="en-US" dirty="0" smtClean="0"/>
              <a:t>, </a:t>
            </a:r>
            <a:r>
              <a:rPr lang="en-US" dirty="0" err="1" smtClean="0"/>
              <a:t>akkor</a:t>
            </a:r>
            <a:r>
              <a:rPr lang="en-US" dirty="0" smtClean="0"/>
              <a:t> Z (a </a:t>
            </a:r>
            <a:r>
              <a:rPr lang="en-US" dirty="0" err="1" smtClean="0"/>
              <a:t>megfigyelt</a:t>
            </a:r>
            <a:r>
              <a:rPr lang="en-US" dirty="0" smtClean="0"/>
              <a:t> </a:t>
            </a:r>
            <a:r>
              <a:rPr lang="en-US" dirty="0" err="1" smtClean="0"/>
              <a:t>kétértékű</a:t>
            </a:r>
            <a:r>
              <a:rPr lang="en-US" dirty="0" smtClean="0"/>
              <a:t> </a:t>
            </a:r>
            <a:r>
              <a:rPr lang="en-US" dirty="0" err="1" smtClean="0"/>
              <a:t>változó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i="1" dirty="0" err="1" smtClean="0"/>
              <a:t>előléptetés</a:t>
            </a:r>
            <a:r>
              <a:rPr lang="en-US" i="1" dirty="0" smtClean="0"/>
              <a:t> </a:t>
            </a:r>
            <a:r>
              <a:rPr lang="en-US" i="1" dirty="0" err="1" smtClean="0"/>
              <a:t>igen</a:t>
            </a:r>
            <a:r>
              <a:rPr lang="en-US" i="1" dirty="0" smtClean="0"/>
              <a:t>/</a:t>
            </a:r>
            <a:r>
              <a:rPr lang="en-US" i="1" dirty="0" err="1" smtClean="0"/>
              <a:t>nem</a:t>
            </a:r>
            <a:r>
              <a:rPr lang="en-US" dirty="0" smtClean="0"/>
              <a:t>) </a:t>
            </a:r>
            <a:r>
              <a:rPr lang="en-US" dirty="0" err="1" smtClean="0"/>
              <a:t>ugyanígy</a:t>
            </a:r>
            <a:r>
              <a:rPr lang="en-US" dirty="0" smtClean="0"/>
              <a:t>, </a:t>
            </a:r>
            <a:r>
              <a:rPr lang="en-US" dirty="0" err="1" smtClean="0"/>
              <a:t>csak</a:t>
            </a:r>
            <a:r>
              <a:rPr lang="en-US" dirty="0" smtClean="0"/>
              <a:t> </a:t>
            </a:r>
            <a:r>
              <a:rPr lang="en-US" dirty="0" err="1" smtClean="0"/>
              <a:t>probit</a:t>
            </a:r>
            <a:r>
              <a:rPr lang="en-US" dirty="0" smtClean="0"/>
              <a:t> link </a:t>
            </a:r>
            <a:r>
              <a:rPr lang="en-US" dirty="0" err="1" smtClean="0"/>
              <a:t>függvénnyel</a:t>
            </a:r>
            <a:r>
              <a:rPr lang="en-US" dirty="0" smtClean="0"/>
              <a:t> </a:t>
            </a:r>
            <a:r>
              <a:rPr lang="en-US" dirty="0" err="1" smtClean="0"/>
              <a:t>írható</a:t>
            </a:r>
            <a:r>
              <a:rPr lang="en-US" dirty="0" smtClean="0"/>
              <a:t> </a:t>
            </a:r>
            <a:r>
              <a:rPr lang="en-US" dirty="0" err="1" smtClean="0"/>
              <a:t>fel</a:t>
            </a:r>
            <a:r>
              <a:rPr lang="en-US" dirty="0" smtClean="0"/>
              <a:t>.]</a:t>
            </a:r>
            <a:endParaRPr lang="en-US" dirty="0"/>
          </a:p>
        </p:txBody>
      </p:sp>
      <p:sp>
        <p:nvSpPr>
          <p:cNvPr id="3" name="Left Brace 2"/>
          <p:cNvSpPr/>
          <p:nvPr/>
        </p:nvSpPr>
        <p:spPr>
          <a:xfrm>
            <a:off x="2629293" y="3283024"/>
            <a:ext cx="129617" cy="1891567"/>
          </a:xfrm>
          <a:prstGeom prst="leftBrace">
            <a:avLst/>
          </a:prstGeom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155474"/>
              </p:ext>
            </p:extLst>
          </p:nvPr>
        </p:nvGraphicFramePr>
        <p:xfrm>
          <a:off x="1816100" y="4346575"/>
          <a:ext cx="695801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" name="Equation" r:id="rId5" imgW="4089400" imgH="431800" progId="Equation.3">
                  <p:embed/>
                </p:oleObj>
              </mc:Choice>
              <mc:Fallback>
                <p:oleObj name="Equation" r:id="rId5" imgW="4089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6100" y="4346575"/>
                        <a:ext cx="6958013" cy="731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809726" y="3469682"/>
            <a:ext cx="662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85863" y="6471277"/>
            <a:ext cx="4617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(Allison 1999; Mood 2010)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3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probléma</a:t>
            </a:r>
            <a:r>
              <a:rPr lang="en-US" dirty="0" smtClean="0"/>
              <a:t> </a:t>
            </a:r>
            <a:r>
              <a:rPr lang="en-US" dirty="0" err="1" smtClean="0"/>
              <a:t>forrása</a:t>
            </a:r>
            <a:r>
              <a:rPr lang="en-US" dirty="0" smtClean="0"/>
              <a:t> #1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6624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A </a:t>
            </a:r>
            <a:r>
              <a:rPr lang="en-US" dirty="0" err="1" smtClean="0"/>
              <a:t>látens</a:t>
            </a:r>
            <a:r>
              <a:rPr lang="en-US" dirty="0" smtClean="0"/>
              <a:t> </a:t>
            </a:r>
            <a:r>
              <a:rPr lang="en-US" dirty="0" err="1" smtClean="0"/>
              <a:t>változós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a </a:t>
            </a:r>
            <a:r>
              <a:rPr lang="en-US" dirty="0" err="1" smtClean="0"/>
              <a:t>logisztikus</a:t>
            </a:r>
            <a:r>
              <a:rPr lang="en-US" dirty="0" smtClean="0"/>
              <a:t> </a:t>
            </a:r>
            <a:r>
              <a:rPr lang="en-US" dirty="0" err="1" smtClean="0"/>
              <a:t>modell</a:t>
            </a:r>
            <a:r>
              <a:rPr lang="en-US" dirty="0" smtClean="0"/>
              <a:t> a </a:t>
            </a:r>
            <a:r>
              <a:rPr lang="en-US" dirty="0" err="1" smtClean="0"/>
              <a:t>következőképpen</a:t>
            </a:r>
            <a:r>
              <a:rPr lang="en-US" dirty="0" smtClean="0"/>
              <a:t> </a:t>
            </a:r>
            <a:r>
              <a:rPr lang="en-US" dirty="0" err="1" smtClean="0"/>
              <a:t>feleltethető</a:t>
            </a:r>
            <a:r>
              <a:rPr lang="en-US" dirty="0" smtClean="0"/>
              <a:t> meg </a:t>
            </a:r>
            <a:r>
              <a:rPr lang="en-US" dirty="0" err="1" smtClean="0"/>
              <a:t>egymásnak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548968"/>
              </p:ext>
            </p:extLst>
          </p:nvPr>
        </p:nvGraphicFramePr>
        <p:xfrm>
          <a:off x="2078596" y="2199722"/>
          <a:ext cx="4745014" cy="55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4" name="Equation" r:id="rId3" imgW="1841500" imgH="215900" progId="Equation.3">
                  <p:embed/>
                </p:oleObj>
              </mc:Choice>
              <mc:Fallback>
                <p:oleObj name="Equation" r:id="rId3" imgW="1841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78596" y="2199722"/>
                        <a:ext cx="4745014" cy="556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09726" y="2258235"/>
            <a:ext cx="662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09726" y="3036655"/>
            <a:ext cx="662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312980"/>
              </p:ext>
            </p:extLst>
          </p:nvPr>
        </p:nvGraphicFramePr>
        <p:xfrm>
          <a:off x="1859109" y="2902760"/>
          <a:ext cx="539908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" name="Equation" r:id="rId5" imgW="2095500" imgH="215900" progId="Equation.3">
                  <p:embed/>
                </p:oleObj>
              </mc:Choice>
              <mc:Fallback>
                <p:oleObj name="Equation" r:id="rId5" imgW="20955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59109" y="2902760"/>
                        <a:ext cx="5399087" cy="55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048305"/>
              </p:ext>
            </p:extLst>
          </p:nvPr>
        </p:nvGraphicFramePr>
        <p:xfrm>
          <a:off x="1980717" y="3928861"/>
          <a:ext cx="2160588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" name="Equation" r:id="rId7" imgW="838200" imgH="393700" progId="Equation.3">
                  <p:embed/>
                </p:oleObj>
              </mc:Choice>
              <mc:Fallback>
                <p:oleObj name="Equation" r:id="rId7" imgW="838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80717" y="3928861"/>
                        <a:ext cx="2160588" cy="1012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762196"/>
              </p:ext>
            </p:extLst>
          </p:nvPr>
        </p:nvGraphicFramePr>
        <p:xfrm>
          <a:off x="5763417" y="3928861"/>
          <a:ext cx="1309688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7" name="Equation" r:id="rId9" imgW="508000" imgH="406400" progId="Equation.3">
                  <p:embed/>
                </p:oleObj>
              </mc:Choice>
              <mc:Fallback>
                <p:oleObj name="Equation" r:id="rId9" imgW="5080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63417" y="3928861"/>
                        <a:ext cx="1309688" cy="1046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800411" y="4229324"/>
            <a:ext cx="662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és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859109" y="3823321"/>
            <a:ext cx="5399087" cy="1280060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12498" y="5474421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/>
              <a:t>Az</a:t>
            </a:r>
            <a:r>
              <a:rPr lang="en-US" b="1" dirty="0" smtClean="0"/>
              <a:t> </a:t>
            </a:r>
            <a:r>
              <a:rPr lang="en-US" b="1" dirty="0" err="1" smtClean="0"/>
              <a:t>együtthatók</a:t>
            </a:r>
            <a:r>
              <a:rPr lang="en-US" b="1" dirty="0" smtClean="0"/>
              <a:t> </a:t>
            </a:r>
            <a:r>
              <a:rPr lang="en-US" b="1" dirty="0" err="1" smtClean="0"/>
              <a:t>tehát</a:t>
            </a:r>
            <a:r>
              <a:rPr lang="en-US" b="1" dirty="0" smtClean="0"/>
              <a:t> </a:t>
            </a:r>
            <a:r>
              <a:rPr lang="en-US" b="1" dirty="0" err="1" smtClean="0"/>
              <a:t>függnek</a:t>
            </a:r>
            <a:r>
              <a:rPr lang="en-US" b="1" dirty="0" smtClean="0"/>
              <a:t> a meg </a:t>
            </a:r>
            <a:r>
              <a:rPr lang="en-US" b="1" dirty="0" err="1" smtClean="0"/>
              <a:t>nem</a:t>
            </a:r>
            <a:r>
              <a:rPr lang="en-US" b="1" dirty="0" smtClean="0"/>
              <a:t> </a:t>
            </a:r>
            <a:r>
              <a:rPr lang="en-US" b="1" dirty="0" err="1" smtClean="0"/>
              <a:t>magyarázott</a:t>
            </a:r>
            <a:r>
              <a:rPr lang="en-US" b="1" dirty="0" smtClean="0"/>
              <a:t> </a:t>
            </a:r>
            <a:r>
              <a:rPr lang="en-US" b="1" dirty="0" err="1" smtClean="0"/>
              <a:t>résztől</a:t>
            </a:r>
            <a:r>
              <a:rPr lang="en-US" b="1" dirty="0" smtClean="0"/>
              <a:t> (a </a:t>
            </a:r>
            <a:r>
              <a:rPr lang="en-US" b="1" dirty="0" err="1" smtClean="0"/>
              <a:t>reziduálisok</a:t>
            </a:r>
            <a:r>
              <a:rPr lang="en-US" b="1" dirty="0" smtClean="0"/>
              <a:t> </a:t>
            </a:r>
            <a:r>
              <a:rPr lang="en-US" b="1" dirty="0" err="1" smtClean="0"/>
              <a:t>varianciájától</a:t>
            </a:r>
            <a:r>
              <a:rPr lang="en-US" b="1" dirty="0" smtClean="0"/>
              <a:t>), </a:t>
            </a:r>
            <a:r>
              <a:rPr lang="en-US" b="1" dirty="0" err="1" smtClean="0"/>
              <a:t>még</a:t>
            </a:r>
            <a:r>
              <a:rPr lang="en-US" b="1" dirty="0" smtClean="0"/>
              <a:t> </a:t>
            </a:r>
            <a:r>
              <a:rPr lang="en-US" b="1" dirty="0" err="1" smtClean="0"/>
              <a:t>akkor</a:t>
            </a:r>
            <a:r>
              <a:rPr lang="en-US" b="1" dirty="0" smtClean="0"/>
              <a:t> is, ha a </a:t>
            </a:r>
            <a:r>
              <a:rPr lang="en-US" b="1" dirty="0" err="1" smtClean="0"/>
              <a:t>kihagyott</a:t>
            </a:r>
            <a:r>
              <a:rPr lang="en-US" b="1" dirty="0" smtClean="0"/>
              <a:t> </a:t>
            </a:r>
            <a:r>
              <a:rPr lang="en-US" b="1" dirty="0" err="1" smtClean="0"/>
              <a:t>változók</a:t>
            </a:r>
            <a:r>
              <a:rPr lang="en-US" b="1" dirty="0" smtClean="0"/>
              <a:t> </a:t>
            </a:r>
            <a:r>
              <a:rPr lang="en-US" b="1" dirty="0" err="1" smtClean="0"/>
              <a:t>korrelálatlanok</a:t>
            </a:r>
            <a:r>
              <a:rPr lang="en-US" b="1" dirty="0" smtClean="0"/>
              <a:t> a </a:t>
            </a:r>
            <a:r>
              <a:rPr lang="en-US" b="1" dirty="0" err="1" smtClean="0"/>
              <a:t>modellben</a:t>
            </a:r>
            <a:r>
              <a:rPr lang="en-US" b="1" dirty="0" smtClean="0"/>
              <a:t> </a:t>
            </a:r>
            <a:r>
              <a:rPr lang="en-US" b="1" dirty="0" err="1" smtClean="0"/>
              <a:t>lévő</a:t>
            </a:r>
            <a:r>
              <a:rPr lang="en-US" b="1" dirty="0" smtClean="0"/>
              <a:t> </a:t>
            </a:r>
            <a:r>
              <a:rPr lang="en-US" b="1" dirty="0" err="1" smtClean="0"/>
              <a:t>változókkal</a:t>
            </a:r>
            <a:r>
              <a:rPr lang="en-US" b="1" dirty="0" smtClean="0"/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12470" y="6471277"/>
            <a:ext cx="1590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(Allison 1999)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301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417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Következmények</a:t>
            </a:r>
            <a:r>
              <a:rPr lang="en-US" dirty="0" smtClean="0"/>
              <a:t> (1/3)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2675" y="842846"/>
            <a:ext cx="8823097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Mivel</a:t>
            </a:r>
            <a:r>
              <a:rPr lang="en-US" sz="2000" dirty="0" smtClean="0"/>
              <a:t> a </a:t>
            </a:r>
            <a:r>
              <a:rPr lang="en-US" sz="2000" dirty="0" err="1" smtClean="0"/>
              <a:t>regressziós</a:t>
            </a:r>
            <a:r>
              <a:rPr lang="en-US" sz="2000" dirty="0" smtClean="0"/>
              <a:t> </a:t>
            </a:r>
            <a:r>
              <a:rPr lang="en-US" sz="2000" dirty="0" err="1" smtClean="0"/>
              <a:t>együtthatók</a:t>
            </a:r>
            <a:r>
              <a:rPr lang="en-US" sz="2000" dirty="0" smtClean="0"/>
              <a:t> </a:t>
            </a:r>
            <a:r>
              <a:rPr lang="en-US" sz="2000" dirty="0" err="1" smtClean="0"/>
              <a:t>függnek</a:t>
            </a:r>
            <a:r>
              <a:rPr lang="en-US" sz="2000" dirty="0" smtClean="0"/>
              <a:t> a meg </a:t>
            </a:r>
            <a:r>
              <a:rPr lang="en-US" sz="2000" dirty="0" err="1" smtClean="0"/>
              <a:t>nem</a:t>
            </a:r>
            <a:r>
              <a:rPr lang="en-US" sz="2000" dirty="0" smtClean="0"/>
              <a:t> </a:t>
            </a:r>
            <a:r>
              <a:rPr lang="en-US" sz="2000" dirty="0" err="1" smtClean="0"/>
              <a:t>magyarázott</a:t>
            </a:r>
            <a:r>
              <a:rPr lang="en-US" sz="2000" dirty="0" smtClean="0"/>
              <a:t> </a:t>
            </a:r>
            <a:r>
              <a:rPr lang="en-US" sz="2000" dirty="0" err="1" smtClean="0"/>
              <a:t>résztől</a:t>
            </a:r>
            <a:r>
              <a:rPr lang="en-US" sz="2000" dirty="0" smtClean="0"/>
              <a:t> (a </a:t>
            </a:r>
            <a:r>
              <a:rPr lang="en-US" sz="2000" dirty="0" err="1" smtClean="0"/>
              <a:t>reziduálisok</a:t>
            </a:r>
            <a:r>
              <a:rPr lang="en-US" sz="2000" dirty="0" smtClean="0"/>
              <a:t> </a:t>
            </a:r>
            <a:r>
              <a:rPr lang="en-US" sz="2000" dirty="0" err="1" smtClean="0"/>
              <a:t>varianciájától</a:t>
            </a:r>
            <a:r>
              <a:rPr lang="en-US" sz="2000" dirty="0" smtClean="0"/>
              <a:t>), </a:t>
            </a:r>
            <a:r>
              <a:rPr lang="en-US" sz="2000" dirty="0" err="1" smtClean="0"/>
              <a:t>ezért</a:t>
            </a:r>
            <a:r>
              <a:rPr lang="en-US" sz="2000" dirty="0" smtClean="0"/>
              <a:t>:</a:t>
            </a:r>
          </a:p>
          <a:p>
            <a:pPr algn="just"/>
            <a:endParaRPr lang="en-US" sz="2000" dirty="0"/>
          </a:p>
          <a:p>
            <a:pPr marL="285750" indent="-285750" algn="just">
              <a:buFont typeface="Arial"/>
              <a:buChar char="•"/>
            </a:pPr>
            <a:r>
              <a:rPr lang="en-US" sz="2000" b="1" dirty="0" err="1" smtClean="0"/>
              <a:t>Két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mintabeli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alcsoport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összehasonlításánál</a:t>
            </a:r>
            <a:r>
              <a:rPr lang="en-US" sz="2000" b="1" dirty="0" smtClean="0"/>
              <a:t> </a:t>
            </a:r>
            <a:r>
              <a:rPr lang="en-US" sz="2000" dirty="0" smtClean="0"/>
              <a:t>ha </a:t>
            </a:r>
            <a:r>
              <a:rPr lang="en-US" sz="2000" dirty="0" err="1" smtClean="0"/>
              <a:t>eltérést</a:t>
            </a:r>
            <a:r>
              <a:rPr lang="en-US" sz="2000" dirty="0" smtClean="0"/>
              <a:t> </a:t>
            </a:r>
            <a:r>
              <a:rPr lang="en-US" sz="2000" dirty="0" err="1" smtClean="0"/>
              <a:t>találunk</a:t>
            </a:r>
            <a:r>
              <a:rPr lang="en-US" sz="2000" dirty="0" smtClean="0"/>
              <a:t> </a:t>
            </a:r>
            <a:r>
              <a:rPr lang="en-US" sz="2000" b="1" dirty="0" err="1" smtClean="0"/>
              <a:t>egy</a:t>
            </a:r>
            <a:r>
              <a:rPr lang="en-US" sz="2000" b="1" dirty="0"/>
              <a:t> </a:t>
            </a:r>
            <a:r>
              <a:rPr lang="en-US" sz="2000" b="1" dirty="0" err="1" smtClean="0"/>
              <a:t>független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változó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hatása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között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nem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lehetünk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abban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biztosak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hogy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ténylegesen</a:t>
            </a:r>
            <a:r>
              <a:rPr lang="en-US" sz="2000" b="1" dirty="0" smtClean="0"/>
              <a:t> van </a:t>
            </a:r>
            <a:r>
              <a:rPr lang="en-US" sz="2000" b="1" dirty="0" err="1" smtClean="0"/>
              <a:t>eltérés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mivel</a:t>
            </a:r>
            <a:r>
              <a:rPr lang="en-US" sz="2000" dirty="0" smtClean="0"/>
              <a:t> a </a:t>
            </a:r>
            <a:r>
              <a:rPr lang="en-US" sz="2000" dirty="0" err="1" smtClean="0"/>
              <a:t>két</a:t>
            </a:r>
            <a:r>
              <a:rPr lang="en-US" sz="2000" dirty="0" smtClean="0"/>
              <a:t> </a:t>
            </a:r>
            <a:r>
              <a:rPr lang="en-US" sz="2000" dirty="0" err="1" smtClean="0"/>
              <a:t>alcsoport</a:t>
            </a:r>
            <a:r>
              <a:rPr lang="en-US" sz="2000" dirty="0" smtClean="0"/>
              <a:t> </a:t>
            </a:r>
            <a:r>
              <a:rPr lang="en-US" sz="2000" dirty="0" err="1" smtClean="0"/>
              <a:t>modelljeiben</a:t>
            </a:r>
            <a:r>
              <a:rPr lang="en-US" sz="2000" dirty="0" smtClean="0"/>
              <a:t> </a:t>
            </a:r>
            <a:r>
              <a:rPr lang="en-US" sz="2000" dirty="0" err="1" smtClean="0"/>
              <a:t>más</a:t>
            </a:r>
            <a:r>
              <a:rPr lang="en-US" sz="2000" dirty="0" smtClean="0"/>
              <a:t> </a:t>
            </a:r>
            <a:r>
              <a:rPr lang="en-US" sz="2000" dirty="0" err="1" smtClean="0"/>
              <a:t>és</a:t>
            </a:r>
            <a:r>
              <a:rPr lang="en-US" sz="2000" dirty="0" smtClean="0"/>
              <a:t> </a:t>
            </a:r>
            <a:r>
              <a:rPr lang="en-US" sz="2000" dirty="0" err="1" smtClean="0"/>
              <a:t>más</a:t>
            </a:r>
            <a:r>
              <a:rPr lang="en-US" sz="2000" dirty="0" smtClean="0"/>
              <a:t> a meg </a:t>
            </a:r>
            <a:r>
              <a:rPr lang="en-US" sz="2000" dirty="0" err="1" smtClean="0"/>
              <a:t>nem</a:t>
            </a:r>
            <a:r>
              <a:rPr lang="en-US" sz="2000" dirty="0" smtClean="0"/>
              <a:t> </a:t>
            </a:r>
            <a:r>
              <a:rPr lang="en-US" sz="2000" dirty="0" err="1" smtClean="0"/>
              <a:t>magyarázott</a:t>
            </a:r>
            <a:r>
              <a:rPr lang="en-US" sz="2000" dirty="0" smtClean="0"/>
              <a:t> </a:t>
            </a:r>
            <a:r>
              <a:rPr lang="en-US" sz="2000" dirty="0" err="1" smtClean="0"/>
              <a:t>rész</a:t>
            </a:r>
            <a:r>
              <a:rPr lang="en-US" sz="2000" dirty="0" smtClean="0"/>
              <a:t>)</a:t>
            </a:r>
            <a:r>
              <a:rPr lang="cs-CZ" sz="2000" dirty="0" smtClean="0"/>
              <a:t> (</a:t>
            </a:r>
            <a:r>
              <a:rPr lang="en-US" sz="2000" dirty="0" smtClean="0"/>
              <a:t>Allison 1999)</a:t>
            </a:r>
          </a:p>
          <a:p>
            <a:pPr marL="742950" lvl="1" indent="-285750" algn="just">
              <a:buFont typeface="Arial"/>
              <a:buChar char="•"/>
            </a:pPr>
            <a:r>
              <a:rPr lang="en-US" sz="2000" i="1" dirty="0" err="1" smtClean="0"/>
              <a:t>Például</a:t>
            </a:r>
            <a:r>
              <a:rPr lang="en-US" sz="2000" i="1" dirty="0" smtClean="0"/>
              <a:t>: ha </a:t>
            </a:r>
            <a:r>
              <a:rPr lang="en-US" sz="2000" i="1" dirty="0" err="1" smtClean="0"/>
              <a:t>azt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találjuk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hogy</a:t>
            </a:r>
            <a:r>
              <a:rPr lang="en-US" sz="2000" i="1" dirty="0" smtClean="0"/>
              <a:t> a </a:t>
            </a:r>
            <a:r>
              <a:rPr lang="en-US" sz="2000" i="1" dirty="0" err="1" smtClean="0"/>
              <a:t>férfiak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előléptetésekor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jobban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számít</a:t>
            </a:r>
            <a:r>
              <a:rPr lang="en-US" sz="2000" i="1" dirty="0" smtClean="0"/>
              <a:t> a </a:t>
            </a:r>
            <a:r>
              <a:rPr lang="en-US" sz="2000" i="1" dirty="0" err="1" smtClean="0"/>
              <a:t>publikációk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száma</a:t>
            </a:r>
            <a:r>
              <a:rPr lang="en-US" sz="2000" i="1" dirty="0" smtClean="0"/>
              <a:t> mint a </a:t>
            </a:r>
            <a:r>
              <a:rPr lang="en-US" sz="2000" i="1" dirty="0" err="1" smtClean="0"/>
              <a:t>nők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előléptetésekor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akkor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az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nem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jelenti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azt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hogy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ez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így</a:t>
            </a:r>
            <a:r>
              <a:rPr lang="en-US" sz="2000" i="1" dirty="0" smtClean="0"/>
              <a:t> is van.</a:t>
            </a:r>
          </a:p>
          <a:p>
            <a:pPr marL="742950" lvl="1" indent="-285750" algn="just">
              <a:buFont typeface="Arial"/>
              <a:buChar char="•"/>
            </a:pPr>
            <a:endParaRPr lang="en-US" sz="2000" i="1" dirty="0" smtClean="0"/>
          </a:p>
          <a:p>
            <a:pPr marL="285750" indent="-285750" algn="just">
              <a:buFont typeface="Arial"/>
              <a:buChar char="•"/>
            </a:pPr>
            <a:r>
              <a:rPr lang="en-US" sz="2000" dirty="0" err="1" smtClean="0"/>
              <a:t>Ugyanezen</a:t>
            </a:r>
            <a:r>
              <a:rPr lang="en-US" sz="2000" dirty="0" smtClean="0"/>
              <a:t> ok </a:t>
            </a:r>
            <a:r>
              <a:rPr lang="en-US" sz="2000" dirty="0" err="1" smtClean="0"/>
              <a:t>miatt</a:t>
            </a:r>
            <a:r>
              <a:rPr lang="en-US" sz="2000" dirty="0" smtClean="0"/>
              <a:t> </a:t>
            </a:r>
            <a:r>
              <a:rPr lang="en-US" sz="2000" b="1" dirty="0" err="1" smtClean="0"/>
              <a:t>az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interakciók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értelmezése</a:t>
            </a:r>
            <a:r>
              <a:rPr lang="en-US" sz="2000" b="1" dirty="0" smtClean="0"/>
              <a:t> is </a:t>
            </a:r>
            <a:r>
              <a:rPr lang="en-US" sz="2000" b="1" dirty="0" err="1" smtClean="0"/>
              <a:t>problémás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hiszen</a:t>
            </a:r>
            <a:r>
              <a:rPr lang="en-US" sz="2000" dirty="0" smtClean="0"/>
              <a:t> ha </a:t>
            </a:r>
            <a:r>
              <a:rPr lang="en-US" sz="2000" dirty="0" err="1" smtClean="0"/>
              <a:t>egy</a:t>
            </a:r>
            <a:r>
              <a:rPr lang="en-US" sz="2000" dirty="0" smtClean="0"/>
              <a:t> </a:t>
            </a:r>
            <a:r>
              <a:rPr lang="en-US" sz="2000" dirty="0" err="1" smtClean="0"/>
              <a:t>kétértékű</a:t>
            </a:r>
            <a:r>
              <a:rPr lang="en-US" sz="2000" dirty="0" smtClean="0"/>
              <a:t> </a:t>
            </a:r>
            <a:r>
              <a:rPr lang="en-US" sz="2000" dirty="0" err="1" smtClean="0"/>
              <a:t>változót</a:t>
            </a:r>
            <a:r>
              <a:rPr lang="en-US" sz="2000" dirty="0" smtClean="0"/>
              <a:t> </a:t>
            </a:r>
            <a:r>
              <a:rPr lang="en-US" sz="2000" dirty="0" err="1" smtClean="0"/>
              <a:t>az</a:t>
            </a:r>
            <a:r>
              <a:rPr lang="en-US" sz="2000" dirty="0" smtClean="0"/>
              <a:t> </a:t>
            </a:r>
            <a:r>
              <a:rPr lang="en-US" sz="2000" dirty="0" err="1" smtClean="0"/>
              <a:t>összes</a:t>
            </a:r>
            <a:r>
              <a:rPr lang="en-US" sz="2000" dirty="0" smtClean="0"/>
              <a:t> </a:t>
            </a:r>
            <a:r>
              <a:rPr lang="en-US" sz="2000" dirty="0" err="1" smtClean="0"/>
              <a:t>többi</a:t>
            </a:r>
            <a:r>
              <a:rPr lang="en-US" sz="2000" dirty="0" smtClean="0"/>
              <a:t> </a:t>
            </a:r>
            <a:r>
              <a:rPr lang="en-US" sz="2000" dirty="0" err="1" smtClean="0"/>
              <a:t>független</a:t>
            </a:r>
            <a:r>
              <a:rPr lang="en-US" sz="2000" dirty="0" smtClean="0"/>
              <a:t> </a:t>
            </a:r>
            <a:r>
              <a:rPr lang="en-US" sz="2000" dirty="0" err="1" smtClean="0"/>
              <a:t>változóval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interakcióba</a:t>
            </a:r>
            <a:r>
              <a:rPr lang="en-US" sz="2000" dirty="0" smtClean="0"/>
              <a:t> </a:t>
            </a:r>
            <a:r>
              <a:rPr lang="en-US" sz="2000" dirty="0" err="1" smtClean="0"/>
              <a:t>léptetünk</a:t>
            </a:r>
            <a:r>
              <a:rPr lang="en-US" sz="2000" dirty="0" smtClean="0"/>
              <a:t>, </a:t>
            </a:r>
            <a:r>
              <a:rPr lang="en-US" sz="2000" dirty="0" err="1" smtClean="0"/>
              <a:t>az</a:t>
            </a:r>
            <a:r>
              <a:rPr lang="en-US" sz="2000" dirty="0" smtClean="0"/>
              <a:t> </a:t>
            </a:r>
            <a:r>
              <a:rPr lang="en-US" sz="2000" dirty="0" err="1" smtClean="0"/>
              <a:t>ekvivalens</a:t>
            </a:r>
            <a:r>
              <a:rPr lang="en-US" sz="2000" dirty="0" smtClean="0"/>
              <a:t> </a:t>
            </a:r>
            <a:r>
              <a:rPr lang="en-US" sz="2000" dirty="0" err="1" smtClean="0"/>
              <a:t>azzal</a:t>
            </a:r>
            <a:r>
              <a:rPr lang="en-US" sz="2000" dirty="0" smtClean="0"/>
              <a:t> </a:t>
            </a:r>
            <a:r>
              <a:rPr lang="en-US" sz="2000" dirty="0" err="1" smtClean="0"/>
              <a:t>mintha</a:t>
            </a:r>
            <a:r>
              <a:rPr lang="en-US" sz="2000" dirty="0" smtClean="0"/>
              <a:t> a </a:t>
            </a:r>
            <a:r>
              <a:rPr lang="en-US" sz="2000" dirty="0" err="1" smtClean="0"/>
              <a:t>kétértékű</a:t>
            </a:r>
            <a:r>
              <a:rPr lang="en-US" sz="2000" dirty="0" smtClean="0"/>
              <a:t> </a:t>
            </a:r>
            <a:r>
              <a:rPr lang="en-US" sz="2000" dirty="0" err="1" smtClean="0"/>
              <a:t>változó</a:t>
            </a:r>
            <a:r>
              <a:rPr lang="en-US" sz="2000" dirty="0" smtClean="0"/>
              <a:t> </a:t>
            </a:r>
            <a:r>
              <a:rPr lang="en-US" sz="2000" dirty="0" err="1" smtClean="0"/>
              <a:t>mentén</a:t>
            </a:r>
            <a:r>
              <a:rPr lang="en-US" sz="2000" dirty="0" smtClean="0"/>
              <a:t> </a:t>
            </a:r>
            <a:r>
              <a:rPr lang="en-US" sz="2000" dirty="0" err="1" smtClean="0"/>
              <a:t>külön-külön</a:t>
            </a:r>
            <a:r>
              <a:rPr lang="en-US" sz="2000" dirty="0" smtClean="0"/>
              <a:t> </a:t>
            </a:r>
            <a:r>
              <a:rPr lang="en-US" sz="2000" dirty="0" err="1" smtClean="0"/>
              <a:t>regressziós</a:t>
            </a:r>
            <a:r>
              <a:rPr lang="en-US" sz="2000" dirty="0" smtClean="0"/>
              <a:t> </a:t>
            </a:r>
            <a:r>
              <a:rPr lang="en-US" sz="2000" dirty="0" err="1" smtClean="0"/>
              <a:t>modelleket</a:t>
            </a:r>
            <a:r>
              <a:rPr lang="en-US" sz="2000" dirty="0" smtClean="0"/>
              <a:t> </a:t>
            </a:r>
            <a:r>
              <a:rPr lang="en-US" sz="2000" dirty="0" err="1" smtClean="0"/>
              <a:t>futtatnánk</a:t>
            </a:r>
            <a:r>
              <a:rPr lang="en-US" sz="2000" dirty="0"/>
              <a:t> </a:t>
            </a:r>
            <a:r>
              <a:rPr lang="cs-CZ" sz="2000" dirty="0"/>
              <a:t>(</a:t>
            </a:r>
            <a:r>
              <a:rPr lang="en-US" sz="2000" dirty="0" smtClean="0"/>
              <a:t>Allison 1999).</a:t>
            </a:r>
          </a:p>
          <a:p>
            <a:pPr marL="742950" lvl="1" indent="-285750" algn="just">
              <a:buFont typeface="Arial"/>
              <a:buChar char="•"/>
            </a:pPr>
            <a:r>
              <a:rPr lang="en-US" sz="2000" i="1" dirty="0" err="1" smtClean="0"/>
              <a:t>Például</a:t>
            </a:r>
            <a:r>
              <a:rPr lang="en-US" sz="2000" i="1" dirty="0" smtClean="0"/>
              <a:t>: ha </a:t>
            </a:r>
            <a:r>
              <a:rPr lang="en-US" sz="2000" i="1" dirty="0" err="1" smtClean="0"/>
              <a:t>az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eltelt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időt</a:t>
            </a:r>
            <a:r>
              <a:rPr lang="en-US" sz="2000" i="1" dirty="0" smtClean="0"/>
              <a:t>, a BSc </a:t>
            </a:r>
            <a:r>
              <a:rPr lang="en-US" sz="2000" i="1" dirty="0" err="1" smtClean="0"/>
              <a:t>szelektivitását</a:t>
            </a:r>
            <a:r>
              <a:rPr lang="en-US" sz="2000" i="1" dirty="0" smtClean="0"/>
              <a:t>, a </a:t>
            </a:r>
            <a:r>
              <a:rPr lang="en-US" sz="2000" i="1" dirty="0" err="1" smtClean="0"/>
              <a:t>publikációk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számát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és</a:t>
            </a:r>
            <a:r>
              <a:rPr lang="en-US" sz="2000" i="1" dirty="0" smtClean="0"/>
              <a:t> a </a:t>
            </a:r>
            <a:r>
              <a:rPr lang="en-US" sz="2000" i="1" dirty="0" err="1" smtClean="0"/>
              <a:t>munkahely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presztízsét</a:t>
            </a:r>
            <a:r>
              <a:rPr lang="en-US" sz="2000" i="1" dirty="0" smtClean="0"/>
              <a:t> is </a:t>
            </a:r>
            <a:r>
              <a:rPr lang="en-US" sz="2000" i="1" dirty="0" err="1" smtClean="0"/>
              <a:t>interakcióba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tesszük</a:t>
            </a:r>
            <a:r>
              <a:rPr lang="en-US" sz="2000" i="1" dirty="0" smtClean="0"/>
              <a:t> a </a:t>
            </a:r>
            <a:r>
              <a:rPr lang="en-US" sz="2000" i="1" dirty="0" err="1" smtClean="0"/>
              <a:t>nemmel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akkor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az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egyező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eredményt</a:t>
            </a:r>
            <a:r>
              <a:rPr lang="en-US" sz="2000" i="1" dirty="0" smtClean="0"/>
              <a:t> </a:t>
            </a:r>
            <a:r>
              <a:rPr lang="mr-IN" sz="2000" i="1" dirty="0" smtClean="0"/>
              <a:t>–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és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egyező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problémákat</a:t>
            </a:r>
            <a:r>
              <a:rPr lang="en-US" sz="2000" i="1" dirty="0" smtClean="0"/>
              <a:t> - ad </a:t>
            </a:r>
            <a:r>
              <a:rPr lang="en-US" sz="2000" i="1" dirty="0" err="1" smtClean="0"/>
              <a:t>azzal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mintha</a:t>
            </a:r>
            <a:r>
              <a:rPr lang="en-US" sz="2000" i="1" dirty="0" smtClean="0"/>
              <a:t> a </a:t>
            </a:r>
            <a:r>
              <a:rPr lang="en-US" sz="2000" i="1" dirty="0" err="1" smtClean="0"/>
              <a:t>modellt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külön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férfiakra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és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külön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nőkre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futtattuk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volna</a:t>
            </a:r>
            <a:r>
              <a:rPr lang="en-US" sz="20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5881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417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Következmények</a:t>
            </a:r>
            <a:r>
              <a:rPr lang="en-US" dirty="0" smtClean="0"/>
              <a:t> (2/3)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2675" y="842846"/>
            <a:ext cx="882309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Mivel</a:t>
            </a:r>
            <a:r>
              <a:rPr lang="en-US" sz="2000" dirty="0" smtClean="0"/>
              <a:t> a </a:t>
            </a:r>
            <a:r>
              <a:rPr lang="en-US" sz="2000" dirty="0" err="1" smtClean="0"/>
              <a:t>regressziós</a:t>
            </a:r>
            <a:r>
              <a:rPr lang="en-US" sz="2000" dirty="0" smtClean="0"/>
              <a:t> </a:t>
            </a:r>
            <a:r>
              <a:rPr lang="en-US" sz="2000" dirty="0" err="1" smtClean="0"/>
              <a:t>együtthatók</a:t>
            </a:r>
            <a:r>
              <a:rPr lang="en-US" sz="2000" dirty="0" smtClean="0"/>
              <a:t> </a:t>
            </a:r>
            <a:r>
              <a:rPr lang="en-US" sz="2000" dirty="0" err="1" smtClean="0"/>
              <a:t>függnek</a:t>
            </a:r>
            <a:r>
              <a:rPr lang="en-US" sz="2000" dirty="0" smtClean="0"/>
              <a:t> a meg </a:t>
            </a:r>
            <a:r>
              <a:rPr lang="en-US" sz="2000" dirty="0" err="1" smtClean="0"/>
              <a:t>nem</a:t>
            </a:r>
            <a:r>
              <a:rPr lang="en-US" sz="2000" dirty="0" smtClean="0"/>
              <a:t> </a:t>
            </a:r>
            <a:r>
              <a:rPr lang="en-US" sz="2000" dirty="0" err="1" smtClean="0"/>
              <a:t>magyarázott</a:t>
            </a:r>
            <a:r>
              <a:rPr lang="en-US" sz="2000" dirty="0" smtClean="0"/>
              <a:t> </a:t>
            </a:r>
            <a:r>
              <a:rPr lang="en-US" sz="2000" dirty="0" err="1" smtClean="0"/>
              <a:t>résztől</a:t>
            </a:r>
            <a:r>
              <a:rPr lang="en-US" sz="2000" dirty="0" smtClean="0"/>
              <a:t> (a </a:t>
            </a:r>
            <a:r>
              <a:rPr lang="en-US" sz="2000" dirty="0" err="1" smtClean="0"/>
              <a:t>reziduálisok</a:t>
            </a:r>
            <a:r>
              <a:rPr lang="en-US" sz="2000" dirty="0" smtClean="0"/>
              <a:t> </a:t>
            </a:r>
            <a:r>
              <a:rPr lang="en-US" sz="2000" dirty="0" err="1" smtClean="0"/>
              <a:t>varianciájától</a:t>
            </a:r>
            <a:r>
              <a:rPr lang="en-US" sz="2000" dirty="0" smtClean="0"/>
              <a:t>), </a:t>
            </a:r>
            <a:r>
              <a:rPr lang="en-US" sz="2000" dirty="0" err="1" smtClean="0"/>
              <a:t>ezért</a:t>
            </a:r>
            <a:r>
              <a:rPr lang="en-US" sz="2000" dirty="0" smtClean="0"/>
              <a:t>:</a:t>
            </a:r>
          </a:p>
          <a:p>
            <a:pPr algn="just"/>
            <a:endParaRPr lang="en-US" sz="2000" dirty="0"/>
          </a:p>
          <a:p>
            <a:pPr lvl="1" algn="just"/>
            <a:endParaRPr lang="en-US" sz="2000" i="1" dirty="0" smtClean="0"/>
          </a:p>
          <a:p>
            <a:pPr marL="285750" indent="-285750" algn="just">
              <a:buFont typeface="Arial"/>
              <a:buChar char="•"/>
            </a:pPr>
            <a:r>
              <a:rPr lang="en-US" sz="2000" b="1" dirty="0" smtClean="0"/>
              <a:t>Ha </a:t>
            </a:r>
            <a:r>
              <a:rPr lang="en-US" sz="2000" b="1" dirty="0" err="1" smtClean="0"/>
              <a:t>bevonunk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egy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új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változót</a:t>
            </a:r>
            <a:r>
              <a:rPr lang="en-US" sz="2000" dirty="0" smtClean="0"/>
              <a:t> a </a:t>
            </a:r>
            <a:r>
              <a:rPr lang="en-US" sz="2000" dirty="0" err="1" smtClean="0"/>
              <a:t>logisztikus</a:t>
            </a:r>
            <a:r>
              <a:rPr lang="en-US" sz="2000" dirty="0" smtClean="0"/>
              <a:t> </a:t>
            </a:r>
            <a:r>
              <a:rPr lang="en-US" sz="2000" dirty="0" err="1" smtClean="0"/>
              <a:t>modellbe</a:t>
            </a:r>
            <a:r>
              <a:rPr lang="en-US" sz="2000" dirty="0" smtClean="0"/>
              <a:t> </a:t>
            </a:r>
            <a:r>
              <a:rPr lang="en-US" sz="2000" b="1" dirty="0" err="1" smtClean="0"/>
              <a:t>és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ezután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megváltoznak</a:t>
            </a:r>
            <a:r>
              <a:rPr lang="en-US" sz="2000" b="1" dirty="0" smtClean="0"/>
              <a:t> a </a:t>
            </a:r>
            <a:r>
              <a:rPr lang="en-US" sz="2000" dirty="0" err="1" smtClean="0"/>
              <a:t>korábban</a:t>
            </a:r>
            <a:r>
              <a:rPr lang="en-US" sz="2000" dirty="0" smtClean="0"/>
              <a:t> is bent </a:t>
            </a:r>
            <a:r>
              <a:rPr lang="en-US" sz="2000" dirty="0" err="1" smtClean="0"/>
              <a:t>lévő</a:t>
            </a:r>
            <a:r>
              <a:rPr lang="en-US" sz="2000" dirty="0" smtClean="0"/>
              <a:t> </a:t>
            </a:r>
            <a:r>
              <a:rPr lang="en-US" sz="2000" dirty="0" err="1" smtClean="0"/>
              <a:t>független</a:t>
            </a:r>
            <a:r>
              <a:rPr lang="en-US" sz="2000" dirty="0" smtClean="0"/>
              <a:t> </a:t>
            </a:r>
            <a:r>
              <a:rPr lang="en-US" sz="2000" dirty="0" err="1" smtClean="0"/>
              <a:t>változók</a:t>
            </a:r>
            <a:r>
              <a:rPr lang="en-US" sz="2000" dirty="0" smtClean="0"/>
              <a:t> </a:t>
            </a:r>
            <a:r>
              <a:rPr lang="en-US" sz="2000" b="1" dirty="0" err="1" smtClean="0"/>
              <a:t>regressziós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együttható</a:t>
            </a:r>
            <a:r>
              <a:rPr lang="en-US" sz="2000" dirty="0" err="1" smtClean="0"/>
              <a:t>i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akkor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nem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lehetünk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abban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biztosak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hogy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ez</a:t>
            </a:r>
            <a:r>
              <a:rPr lang="en-US" sz="2000" dirty="0" smtClean="0"/>
              <a:t> </a:t>
            </a:r>
            <a:r>
              <a:rPr lang="en-US" sz="2000" dirty="0" err="1" smtClean="0"/>
              <a:t>az</a:t>
            </a:r>
            <a:r>
              <a:rPr lang="en-US" sz="2000" dirty="0" smtClean="0"/>
              <a:t> </a:t>
            </a:r>
            <a:r>
              <a:rPr lang="en-US" sz="2000" dirty="0" err="1" smtClean="0"/>
              <a:t>új</a:t>
            </a:r>
            <a:r>
              <a:rPr lang="en-US" sz="2000" dirty="0" smtClean="0"/>
              <a:t> </a:t>
            </a:r>
            <a:r>
              <a:rPr lang="en-US" sz="2000" dirty="0" err="1" smtClean="0"/>
              <a:t>és</a:t>
            </a:r>
            <a:r>
              <a:rPr lang="en-US" sz="2000" dirty="0" smtClean="0"/>
              <a:t> </a:t>
            </a:r>
            <a:r>
              <a:rPr lang="en-US" sz="2000" b="1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már</a:t>
            </a:r>
            <a:r>
              <a:rPr lang="en-US" sz="2000" dirty="0" smtClean="0"/>
              <a:t> bent </a:t>
            </a:r>
            <a:r>
              <a:rPr lang="en-US" sz="2000" dirty="0" err="1" smtClean="0"/>
              <a:t>lévő</a:t>
            </a:r>
            <a:r>
              <a:rPr lang="en-US" sz="2000" dirty="0" smtClean="0"/>
              <a:t> </a:t>
            </a:r>
            <a:r>
              <a:rPr lang="en-US" sz="2000" dirty="0" err="1" smtClean="0"/>
              <a:t>független</a:t>
            </a:r>
            <a:r>
              <a:rPr lang="en-US" sz="2000" dirty="0" smtClean="0"/>
              <a:t> </a:t>
            </a:r>
            <a:r>
              <a:rPr lang="en-US" sz="2000" b="1" dirty="0" err="1" smtClean="0"/>
              <a:t>változók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interferenciájának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köszönhető</a:t>
            </a:r>
            <a:r>
              <a:rPr lang="en-US" sz="2000" b="1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mivel</a:t>
            </a:r>
            <a:r>
              <a:rPr lang="en-US" sz="2000" dirty="0" smtClean="0"/>
              <a:t> </a:t>
            </a:r>
            <a:r>
              <a:rPr lang="en-US" sz="2000" dirty="0" err="1" smtClean="0"/>
              <a:t>az</a:t>
            </a:r>
            <a:r>
              <a:rPr lang="en-US" sz="2000" dirty="0" smtClean="0"/>
              <a:t> </a:t>
            </a:r>
            <a:r>
              <a:rPr lang="en-US" sz="2000" dirty="0" err="1" smtClean="0"/>
              <a:t>első</a:t>
            </a:r>
            <a:r>
              <a:rPr lang="en-US" sz="2000" dirty="0" smtClean="0"/>
              <a:t> </a:t>
            </a:r>
            <a:r>
              <a:rPr lang="en-US" sz="2000" dirty="0" err="1" smtClean="0"/>
              <a:t>és</a:t>
            </a:r>
            <a:r>
              <a:rPr lang="en-US" sz="2000" dirty="0" smtClean="0"/>
              <a:t> a </a:t>
            </a:r>
            <a:r>
              <a:rPr lang="en-US" sz="2000" dirty="0" err="1" smtClean="0"/>
              <a:t>bővített</a:t>
            </a:r>
            <a:r>
              <a:rPr lang="en-US" sz="2000" dirty="0" smtClean="0"/>
              <a:t> </a:t>
            </a:r>
            <a:r>
              <a:rPr lang="en-US" sz="2000" dirty="0" err="1" smtClean="0"/>
              <a:t>modellben</a:t>
            </a:r>
            <a:r>
              <a:rPr lang="en-US" sz="2000" dirty="0" smtClean="0"/>
              <a:t> </a:t>
            </a:r>
            <a:r>
              <a:rPr lang="en-US" sz="2000" dirty="0" err="1" smtClean="0"/>
              <a:t>különböző</a:t>
            </a:r>
            <a:r>
              <a:rPr lang="en-US" sz="2000" dirty="0" smtClean="0"/>
              <a:t> </a:t>
            </a:r>
            <a:r>
              <a:rPr lang="en-US" sz="2000" dirty="0" err="1" smtClean="0"/>
              <a:t>nagyságú</a:t>
            </a:r>
            <a:r>
              <a:rPr lang="en-US" sz="2000" dirty="0" smtClean="0"/>
              <a:t> a meg </a:t>
            </a:r>
            <a:r>
              <a:rPr lang="en-US" sz="2000" dirty="0" err="1" smtClean="0"/>
              <a:t>nem</a:t>
            </a:r>
            <a:r>
              <a:rPr lang="en-US" sz="2000" dirty="0" smtClean="0"/>
              <a:t> </a:t>
            </a:r>
            <a:r>
              <a:rPr lang="en-US" sz="2000" dirty="0" err="1" smtClean="0"/>
              <a:t>magyarázott</a:t>
            </a:r>
            <a:r>
              <a:rPr lang="en-US" sz="2000" dirty="0" smtClean="0"/>
              <a:t> </a:t>
            </a:r>
            <a:r>
              <a:rPr lang="en-US" sz="2000" dirty="0" err="1" smtClean="0"/>
              <a:t>hányad</a:t>
            </a:r>
            <a:r>
              <a:rPr lang="en-US" sz="2000" dirty="0" smtClean="0"/>
              <a:t>) (Mood 2010)</a:t>
            </a:r>
          </a:p>
          <a:p>
            <a:pPr marL="742950" lvl="1" indent="-285750" algn="just">
              <a:buFont typeface="Arial"/>
              <a:buChar char="•"/>
            </a:pPr>
            <a:r>
              <a:rPr lang="en-US" sz="2000" i="1" dirty="0" err="1" smtClean="0"/>
              <a:t>Például</a:t>
            </a:r>
            <a:r>
              <a:rPr lang="en-US" sz="2000" i="1" dirty="0" smtClean="0"/>
              <a:t>: ha </a:t>
            </a:r>
            <a:r>
              <a:rPr lang="en-US" sz="2000" i="1" dirty="0" err="1" smtClean="0"/>
              <a:t>az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előléptetést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magyarázó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modellben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független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változóként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szerepel</a:t>
            </a:r>
            <a:r>
              <a:rPr lang="en-US" sz="2000" i="1" dirty="0" smtClean="0"/>
              <a:t> a </a:t>
            </a:r>
            <a:r>
              <a:rPr lang="en-US" sz="2000" i="1" dirty="0" err="1" smtClean="0"/>
              <a:t>publikációk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száma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és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utána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egy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külön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modellbe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bevonjuk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mellé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az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adjunktusi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kinevezéstől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eltelt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idő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hosszát</a:t>
            </a:r>
            <a:r>
              <a:rPr lang="en-US" sz="2000" i="1" dirty="0" smtClean="0"/>
              <a:t> is, </a:t>
            </a:r>
            <a:r>
              <a:rPr lang="en-US" sz="2000" i="1" dirty="0" err="1" smtClean="0"/>
              <a:t>akkor</a:t>
            </a:r>
            <a:r>
              <a:rPr lang="en-US" sz="2000" i="1" dirty="0" smtClean="0"/>
              <a:t> a </a:t>
            </a:r>
            <a:r>
              <a:rPr lang="en-US" sz="2000" i="1" dirty="0" err="1" smtClean="0"/>
              <a:t>publikációk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együtthatójának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változását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nem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értelmezhetjük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úgy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hogy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az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csak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azért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változott</a:t>
            </a:r>
            <a:r>
              <a:rPr lang="en-US" sz="2000" i="1" dirty="0" smtClean="0"/>
              <a:t> meg, </a:t>
            </a:r>
            <a:r>
              <a:rPr lang="en-US" sz="2000" i="1" dirty="0" err="1" smtClean="0"/>
              <a:t>mert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kontrolláltuk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az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eltelt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idő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hosszát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amivel</a:t>
            </a:r>
            <a:r>
              <a:rPr lang="en-US" sz="2000" i="1" dirty="0" smtClean="0"/>
              <a:t> a </a:t>
            </a:r>
            <a:r>
              <a:rPr lang="en-US" sz="2000" i="1" dirty="0" err="1" smtClean="0"/>
              <a:t>publikációk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interferálnak</a:t>
            </a:r>
            <a:r>
              <a:rPr lang="en-US" sz="2000" i="1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57310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esélyhányadosról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417638"/>
            <a:ext cx="82296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err="1" smtClean="0"/>
              <a:t>Esély</a:t>
            </a:r>
            <a:r>
              <a:rPr lang="en-US" dirty="0" smtClean="0"/>
              <a:t>: </a:t>
            </a:r>
            <a:r>
              <a:rPr lang="en-US" dirty="0" err="1" smtClean="0"/>
              <a:t>két</a:t>
            </a:r>
            <a:r>
              <a:rPr lang="en-US" dirty="0" smtClean="0"/>
              <a:t> </a:t>
            </a:r>
            <a:r>
              <a:rPr lang="en-US" dirty="0" err="1" smtClean="0"/>
              <a:t>komplemeter</a:t>
            </a:r>
            <a:r>
              <a:rPr lang="en-US" dirty="0" smtClean="0"/>
              <a:t> </a:t>
            </a:r>
            <a:r>
              <a:rPr lang="en-US" dirty="0" err="1" smtClean="0"/>
              <a:t>valószínűség</a:t>
            </a:r>
            <a:r>
              <a:rPr lang="en-US" dirty="0" smtClean="0"/>
              <a:t> </a:t>
            </a:r>
            <a:r>
              <a:rPr lang="en-US" dirty="0" err="1" smtClean="0"/>
              <a:t>hányadosa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i="1" dirty="0" err="1" smtClean="0"/>
              <a:t>Például</a:t>
            </a:r>
            <a:r>
              <a:rPr lang="en-US" i="1" dirty="0" smtClean="0"/>
              <a:t>: </a:t>
            </a:r>
            <a:r>
              <a:rPr lang="en-US" i="1" dirty="0" err="1" smtClean="0"/>
              <a:t>az</a:t>
            </a:r>
            <a:r>
              <a:rPr lang="en-US" i="1" dirty="0" smtClean="0"/>
              <a:t> </a:t>
            </a:r>
            <a:r>
              <a:rPr lang="en-US" i="1" dirty="0" err="1" smtClean="0"/>
              <a:t>előléptetés</a:t>
            </a:r>
            <a:r>
              <a:rPr lang="en-US" i="1" dirty="0" smtClean="0"/>
              <a:t> </a:t>
            </a:r>
            <a:r>
              <a:rPr lang="en-US" i="1" dirty="0" err="1" smtClean="0"/>
              <a:t>valószínűsége</a:t>
            </a:r>
            <a:r>
              <a:rPr lang="en-US" i="1" dirty="0"/>
              <a:t> </a:t>
            </a:r>
            <a:r>
              <a:rPr lang="en-US" i="1" dirty="0" smtClean="0"/>
              <a:t>/ </a:t>
            </a:r>
            <a:r>
              <a:rPr lang="en-US" i="1" dirty="0" err="1" smtClean="0"/>
              <a:t>az</a:t>
            </a:r>
            <a:r>
              <a:rPr lang="en-US" i="1" dirty="0" smtClean="0"/>
              <a:t> </a:t>
            </a:r>
            <a:r>
              <a:rPr lang="en-US" i="1" dirty="0" err="1" smtClean="0"/>
              <a:t>elő</a:t>
            </a:r>
            <a:r>
              <a:rPr lang="en-US" i="1" dirty="0" smtClean="0"/>
              <a:t> </a:t>
            </a:r>
            <a:r>
              <a:rPr lang="en-US" i="1" dirty="0" err="1" smtClean="0"/>
              <a:t>nem</a:t>
            </a:r>
            <a:r>
              <a:rPr lang="en-US" i="1" dirty="0" smtClean="0"/>
              <a:t> </a:t>
            </a:r>
            <a:r>
              <a:rPr lang="en-US" i="1" dirty="0" err="1" smtClean="0"/>
              <a:t>léptetés</a:t>
            </a:r>
            <a:r>
              <a:rPr lang="en-US" i="1" dirty="0" smtClean="0"/>
              <a:t> </a:t>
            </a:r>
            <a:r>
              <a:rPr lang="en-US" i="1" dirty="0" err="1" smtClean="0"/>
              <a:t>valószínűsége</a:t>
            </a:r>
            <a:endParaRPr lang="en-US" i="1" dirty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Esélyhányados</a:t>
            </a:r>
            <a:r>
              <a:rPr lang="en-US" dirty="0" smtClean="0"/>
              <a:t>: </a:t>
            </a:r>
            <a:r>
              <a:rPr lang="en-US" dirty="0" err="1" smtClean="0"/>
              <a:t>két</a:t>
            </a:r>
            <a:r>
              <a:rPr lang="en-US" dirty="0" smtClean="0"/>
              <a:t> </a:t>
            </a:r>
            <a:r>
              <a:rPr lang="en-US" dirty="0" err="1" smtClean="0"/>
              <a:t>esély</a:t>
            </a:r>
            <a:r>
              <a:rPr lang="en-US" dirty="0" smtClean="0"/>
              <a:t> </a:t>
            </a:r>
            <a:r>
              <a:rPr lang="en-US" dirty="0" err="1" smtClean="0"/>
              <a:t>hányadosa</a:t>
            </a:r>
            <a:endParaRPr lang="en-US" dirty="0" smtClean="0"/>
          </a:p>
          <a:p>
            <a:pPr marL="742950" lvl="2" indent="-285750">
              <a:buFont typeface="Arial"/>
              <a:buChar char="•"/>
            </a:pPr>
            <a:r>
              <a:rPr lang="en-US" i="1" dirty="0" err="1"/>
              <a:t>Például</a:t>
            </a:r>
            <a:r>
              <a:rPr lang="en-US" i="1" dirty="0"/>
              <a:t>: (</a:t>
            </a:r>
            <a:r>
              <a:rPr lang="en-US" i="1" dirty="0" err="1"/>
              <a:t>az</a:t>
            </a:r>
            <a:r>
              <a:rPr lang="en-US" i="1" dirty="0"/>
              <a:t> </a:t>
            </a:r>
            <a:r>
              <a:rPr lang="en-US" i="1" dirty="0" err="1"/>
              <a:t>előléptetés</a:t>
            </a:r>
            <a:r>
              <a:rPr lang="en-US" i="1" dirty="0"/>
              <a:t> </a:t>
            </a:r>
            <a:r>
              <a:rPr lang="en-US" i="1" dirty="0" err="1"/>
              <a:t>valószínűsége</a:t>
            </a:r>
            <a:r>
              <a:rPr lang="en-US" i="1" dirty="0"/>
              <a:t> </a:t>
            </a:r>
            <a:r>
              <a:rPr lang="en-US" i="1" dirty="0" err="1"/>
              <a:t>nőknél</a:t>
            </a:r>
            <a:r>
              <a:rPr lang="en-US" i="1" dirty="0"/>
              <a:t> / </a:t>
            </a:r>
            <a:r>
              <a:rPr lang="en-US" i="1" dirty="0" err="1"/>
              <a:t>az</a:t>
            </a:r>
            <a:r>
              <a:rPr lang="en-US" i="1" dirty="0"/>
              <a:t> </a:t>
            </a:r>
            <a:r>
              <a:rPr lang="en-US" i="1" dirty="0" err="1"/>
              <a:t>elő</a:t>
            </a:r>
            <a:r>
              <a:rPr lang="en-US" i="1" dirty="0"/>
              <a:t> </a:t>
            </a:r>
            <a:r>
              <a:rPr lang="en-US" i="1" dirty="0" err="1"/>
              <a:t>nem</a:t>
            </a:r>
            <a:r>
              <a:rPr lang="en-US" i="1" dirty="0"/>
              <a:t> </a:t>
            </a:r>
            <a:r>
              <a:rPr lang="en-US" i="1" dirty="0" err="1"/>
              <a:t>léptetés</a:t>
            </a:r>
            <a:r>
              <a:rPr lang="en-US" i="1" dirty="0"/>
              <a:t> </a:t>
            </a:r>
            <a:r>
              <a:rPr lang="en-US" i="1" dirty="0" err="1"/>
              <a:t>valószínűsége</a:t>
            </a:r>
            <a:r>
              <a:rPr lang="en-US" i="1" dirty="0"/>
              <a:t> </a:t>
            </a:r>
            <a:r>
              <a:rPr lang="en-US" i="1" dirty="0" err="1"/>
              <a:t>nőknél</a:t>
            </a:r>
            <a:r>
              <a:rPr lang="en-US" i="1" dirty="0"/>
              <a:t>) / (</a:t>
            </a:r>
            <a:r>
              <a:rPr lang="en-US" i="1" dirty="0" err="1"/>
              <a:t>az</a:t>
            </a:r>
            <a:r>
              <a:rPr lang="en-US" i="1" dirty="0"/>
              <a:t> </a:t>
            </a:r>
            <a:r>
              <a:rPr lang="en-US" i="1" dirty="0" err="1"/>
              <a:t>előléptetés</a:t>
            </a:r>
            <a:r>
              <a:rPr lang="en-US" i="1" dirty="0"/>
              <a:t> </a:t>
            </a:r>
            <a:r>
              <a:rPr lang="en-US" i="1" dirty="0" err="1"/>
              <a:t>valószínűsége</a:t>
            </a:r>
            <a:r>
              <a:rPr lang="en-US" i="1" dirty="0"/>
              <a:t> </a:t>
            </a:r>
            <a:r>
              <a:rPr lang="en-US" i="1" dirty="0" err="1"/>
              <a:t>férfiaknál</a:t>
            </a:r>
            <a:r>
              <a:rPr lang="en-US" i="1" dirty="0"/>
              <a:t> / </a:t>
            </a:r>
            <a:r>
              <a:rPr lang="en-US" i="1" dirty="0" err="1"/>
              <a:t>az</a:t>
            </a:r>
            <a:r>
              <a:rPr lang="en-US" i="1" dirty="0"/>
              <a:t> </a:t>
            </a:r>
            <a:r>
              <a:rPr lang="en-US" i="1" dirty="0" err="1"/>
              <a:t>elő</a:t>
            </a:r>
            <a:r>
              <a:rPr lang="en-US" i="1" dirty="0"/>
              <a:t> </a:t>
            </a:r>
            <a:r>
              <a:rPr lang="en-US" i="1" dirty="0" err="1"/>
              <a:t>nem</a:t>
            </a:r>
            <a:r>
              <a:rPr lang="en-US" i="1" dirty="0"/>
              <a:t> </a:t>
            </a:r>
            <a:r>
              <a:rPr lang="en-US" i="1" dirty="0" err="1"/>
              <a:t>léptetés</a:t>
            </a:r>
            <a:r>
              <a:rPr lang="en-US" i="1" dirty="0"/>
              <a:t> </a:t>
            </a:r>
            <a:r>
              <a:rPr lang="en-US" i="1" dirty="0" err="1"/>
              <a:t>valószínűsége</a:t>
            </a:r>
            <a:r>
              <a:rPr lang="en-US" i="1" dirty="0"/>
              <a:t> </a:t>
            </a:r>
            <a:r>
              <a:rPr lang="en-US" i="1" dirty="0" err="1"/>
              <a:t>férfiaknál</a:t>
            </a:r>
            <a:r>
              <a:rPr lang="en-US" i="1" dirty="0"/>
              <a:t>)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 err="1" smtClean="0"/>
              <a:t>Értelmezési</a:t>
            </a:r>
            <a:r>
              <a:rPr lang="en-US" dirty="0" smtClean="0"/>
              <a:t> </a:t>
            </a:r>
            <a:r>
              <a:rPr lang="en-US" dirty="0" err="1" smtClean="0"/>
              <a:t>tartománya</a:t>
            </a:r>
            <a:r>
              <a:rPr lang="en-US" dirty="0" smtClean="0"/>
              <a:t>: </a:t>
            </a:r>
            <a:r>
              <a:rPr lang="en-US" i="1" dirty="0"/>
              <a:t>0 </a:t>
            </a:r>
            <a:r>
              <a:rPr lang="mr-IN" i="1" dirty="0"/>
              <a:t>–</a:t>
            </a:r>
            <a:r>
              <a:rPr lang="en-US" i="1" dirty="0"/>
              <a:t> </a:t>
            </a:r>
            <a:r>
              <a:rPr lang="en-US" i="1" dirty="0" err="1"/>
              <a:t>minium</a:t>
            </a:r>
            <a:r>
              <a:rPr lang="en-US" i="1" dirty="0"/>
              <a:t>; +∞ </a:t>
            </a:r>
            <a:r>
              <a:rPr lang="mr-IN" i="1" dirty="0"/>
              <a:t>–</a:t>
            </a:r>
            <a:r>
              <a:rPr lang="en-US" i="1" dirty="0"/>
              <a:t> maximum; 1 </a:t>
            </a:r>
            <a:r>
              <a:rPr lang="mr-IN" i="1" dirty="0"/>
              <a:t>–</a:t>
            </a:r>
            <a:r>
              <a:rPr lang="en-US" i="1" dirty="0"/>
              <a:t> </a:t>
            </a:r>
            <a:r>
              <a:rPr lang="en-US" i="1" dirty="0" err="1" smtClean="0"/>
              <a:t>függetlenség</a:t>
            </a:r>
            <a:endParaRPr lang="en-US" dirty="0" smtClean="0"/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&lt; 1</a:t>
            </a:r>
            <a:r>
              <a:rPr lang="mr-IN" dirty="0" smtClean="0"/>
              <a:t>–</a:t>
            </a:r>
            <a:r>
              <a:rPr lang="cs-CZ" dirty="0" smtClean="0"/>
              <a:t> </a:t>
            </a:r>
            <a:r>
              <a:rPr lang="cs-CZ" dirty="0" err="1" smtClean="0"/>
              <a:t>kisebb</a:t>
            </a:r>
            <a:r>
              <a:rPr lang="cs-CZ" dirty="0" smtClean="0"/>
              <a:t> </a:t>
            </a:r>
            <a:r>
              <a:rPr lang="cs-CZ" dirty="0" err="1" smtClean="0"/>
              <a:t>esély</a:t>
            </a:r>
            <a:endParaRPr lang="cs-CZ" dirty="0" smtClean="0"/>
          </a:p>
          <a:p>
            <a:pPr marL="1200150" lvl="2" indent="-285750">
              <a:buFont typeface="Arial"/>
              <a:buChar char="•"/>
            </a:pPr>
            <a:r>
              <a:rPr lang="cs-CZ" i="1" dirty="0" err="1" smtClean="0"/>
              <a:t>Például</a:t>
            </a:r>
            <a:r>
              <a:rPr lang="cs-CZ" i="1" dirty="0" smtClean="0"/>
              <a:t>: a </a:t>
            </a:r>
            <a:r>
              <a:rPr lang="cs-CZ" i="1" dirty="0" err="1" smtClean="0"/>
              <a:t>nőknek</a:t>
            </a:r>
            <a:r>
              <a:rPr lang="cs-CZ" i="1" dirty="0" smtClean="0"/>
              <a:t> </a:t>
            </a:r>
            <a:r>
              <a:rPr lang="cs-CZ" i="1" dirty="0" err="1" smtClean="0"/>
              <a:t>kisebb</a:t>
            </a:r>
            <a:r>
              <a:rPr lang="cs-CZ" i="1" dirty="0" smtClean="0"/>
              <a:t> </a:t>
            </a:r>
            <a:r>
              <a:rPr lang="cs-CZ" i="1" dirty="0" err="1" smtClean="0"/>
              <a:t>az</a:t>
            </a:r>
            <a:r>
              <a:rPr lang="cs-CZ" i="1" dirty="0" smtClean="0"/>
              <a:t> </a:t>
            </a:r>
            <a:r>
              <a:rPr lang="cs-CZ" i="1" dirty="0" err="1" smtClean="0"/>
              <a:t>esélye</a:t>
            </a:r>
            <a:r>
              <a:rPr lang="cs-CZ" i="1" dirty="0" smtClean="0"/>
              <a:t> </a:t>
            </a:r>
            <a:r>
              <a:rPr lang="cs-CZ" i="1" dirty="0" err="1" smtClean="0"/>
              <a:t>az</a:t>
            </a:r>
            <a:r>
              <a:rPr lang="cs-CZ" i="1" dirty="0" smtClean="0"/>
              <a:t> </a:t>
            </a:r>
            <a:r>
              <a:rPr lang="cs-CZ" i="1" dirty="0" err="1" smtClean="0"/>
              <a:t>előléptetésre</a:t>
            </a:r>
            <a:r>
              <a:rPr lang="cs-CZ" i="1" dirty="0" smtClean="0"/>
              <a:t> </a:t>
            </a:r>
            <a:r>
              <a:rPr lang="cs-CZ" i="1" dirty="0" err="1" smtClean="0"/>
              <a:t>mint</a:t>
            </a:r>
            <a:r>
              <a:rPr lang="cs-CZ" i="1" dirty="0" smtClean="0"/>
              <a:t> </a:t>
            </a:r>
            <a:r>
              <a:rPr lang="cs-CZ" i="1" dirty="0" err="1" smtClean="0"/>
              <a:t>az</a:t>
            </a:r>
            <a:r>
              <a:rPr lang="cs-CZ" i="1" dirty="0" smtClean="0"/>
              <a:t> </a:t>
            </a:r>
            <a:r>
              <a:rPr lang="cs-CZ" i="1" dirty="0" err="1" smtClean="0"/>
              <a:t>elő</a:t>
            </a:r>
            <a:r>
              <a:rPr lang="cs-CZ" i="1" dirty="0" smtClean="0"/>
              <a:t> </a:t>
            </a:r>
            <a:r>
              <a:rPr lang="cs-CZ" i="1" dirty="0" err="1" smtClean="0"/>
              <a:t>nem</a:t>
            </a:r>
            <a:r>
              <a:rPr lang="cs-CZ" i="1" dirty="0" smtClean="0"/>
              <a:t> </a:t>
            </a:r>
            <a:r>
              <a:rPr lang="cs-CZ" i="1" dirty="0" err="1" smtClean="0"/>
              <a:t>léptetésre</a:t>
            </a:r>
            <a:r>
              <a:rPr lang="cs-CZ" i="1" dirty="0" smtClean="0"/>
              <a:t> a </a:t>
            </a:r>
            <a:r>
              <a:rPr lang="cs-CZ" i="1" dirty="0" err="1" smtClean="0"/>
              <a:t>férfiakhoz</a:t>
            </a:r>
            <a:r>
              <a:rPr lang="cs-CZ" i="1" dirty="0" smtClean="0"/>
              <a:t> </a:t>
            </a:r>
            <a:r>
              <a:rPr lang="cs-CZ" i="1" dirty="0" err="1" smtClean="0"/>
              <a:t>képest</a:t>
            </a:r>
            <a:endParaRPr lang="cs-CZ" i="1" dirty="0" smtClean="0"/>
          </a:p>
          <a:p>
            <a:pPr marL="742950" lvl="1" indent="-285750">
              <a:buFont typeface="Arial"/>
              <a:buChar char="•"/>
            </a:pPr>
            <a:r>
              <a:rPr lang="cs-CZ" dirty="0" smtClean="0"/>
              <a:t>1 </a:t>
            </a:r>
            <a:r>
              <a:rPr lang="mr-IN" dirty="0" smtClean="0"/>
              <a:t>–</a:t>
            </a:r>
            <a:r>
              <a:rPr lang="cs-CZ" dirty="0" smtClean="0"/>
              <a:t> </a:t>
            </a:r>
            <a:r>
              <a:rPr lang="cs-CZ" dirty="0" err="1" smtClean="0"/>
              <a:t>ugyanakkora</a:t>
            </a:r>
            <a:r>
              <a:rPr lang="cs-CZ" dirty="0" smtClean="0"/>
              <a:t> </a:t>
            </a:r>
            <a:r>
              <a:rPr lang="cs-CZ" dirty="0" err="1" smtClean="0"/>
              <a:t>esély</a:t>
            </a:r>
            <a:endParaRPr lang="cs-CZ" dirty="0"/>
          </a:p>
          <a:p>
            <a:pPr marL="1200150" lvl="2" indent="-285750">
              <a:buFont typeface="Arial"/>
              <a:buChar char="•"/>
            </a:pPr>
            <a:r>
              <a:rPr lang="cs-CZ" i="1" dirty="0" err="1" smtClean="0"/>
              <a:t>Például</a:t>
            </a:r>
            <a:r>
              <a:rPr lang="cs-CZ" i="1" dirty="0" smtClean="0"/>
              <a:t>: a </a:t>
            </a:r>
            <a:r>
              <a:rPr lang="cs-CZ" i="1" dirty="0" err="1" smtClean="0"/>
              <a:t>férfiak</a:t>
            </a:r>
            <a:r>
              <a:rPr lang="cs-CZ" i="1" dirty="0" smtClean="0"/>
              <a:t> </a:t>
            </a:r>
            <a:r>
              <a:rPr lang="cs-CZ" i="1" dirty="0" err="1" smtClean="0"/>
              <a:t>és</a:t>
            </a:r>
            <a:r>
              <a:rPr lang="cs-CZ" i="1" dirty="0" smtClean="0"/>
              <a:t> </a:t>
            </a:r>
            <a:r>
              <a:rPr lang="cs-CZ" i="1" dirty="0" err="1" smtClean="0"/>
              <a:t>nők</a:t>
            </a:r>
            <a:r>
              <a:rPr lang="cs-CZ" i="1" dirty="0" smtClean="0"/>
              <a:t> </a:t>
            </a:r>
            <a:r>
              <a:rPr lang="cs-CZ" i="1" dirty="0" err="1" smtClean="0"/>
              <a:t>előléptetési</a:t>
            </a:r>
            <a:r>
              <a:rPr lang="cs-CZ" i="1" dirty="0" smtClean="0"/>
              <a:t> </a:t>
            </a:r>
            <a:r>
              <a:rPr lang="cs-CZ" i="1" dirty="0" err="1" smtClean="0"/>
              <a:t>esélyei</a:t>
            </a:r>
            <a:r>
              <a:rPr lang="cs-CZ" i="1" dirty="0" smtClean="0"/>
              <a:t> </a:t>
            </a:r>
            <a:r>
              <a:rPr lang="cs-CZ" i="1" dirty="0" err="1" smtClean="0"/>
              <a:t>között</a:t>
            </a:r>
            <a:r>
              <a:rPr lang="cs-CZ" i="1" dirty="0" smtClean="0"/>
              <a:t> </a:t>
            </a:r>
            <a:r>
              <a:rPr lang="cs-CZ" i="1" dirty="0" err="1" smtClean="0"/>
              <a:t>nincs</a:t>
            </a:r>
            <a:r>
              <a:rPr lang="cs-CZ" i="1" dirty="0" smtClean="0"/>
              <a:t> </a:t>
            </a:r>
            <a:r>
              <a:rPr lang="cs-CZ" i="1" dirty="0" err="1" smtClean="0"/>
              <a:t>különbség</a:t>
            </a:r>
            <a:endParaRPr lang="cs-CZ" i="1" dirty="0" smtClean="0"/>
          </a:p>
          <a:p>
            <a:pPr marL="742950" lvl="1" indent="-285750">
              <a:buFont typeface="Arial"/>
              <a:buChar char="•"/>
            </a:pPr>
            <a:r>
              <a:rPr lang="cs-CZ" dirty="0" smtClean="0"/>
              <a:t>&gt; 1</a:t>
            </a:r>
            <a:r>
              <a:rPr lang="en-US" dirty="0" smtClean="0"/>
              <a:t> </a:t>
            </a:r>
            <a:r>
              <a:rPr lang="mr-IN" dirty="0"/>
              <a:t>–</a:t>
            </a:r>
            <a:r>
              <a:rPr lang="cs-CZ" dirty="0" smtClean="0"/>
              <a:t> </a:t>
            </a:r>
            <a:r>
              <a:rPr lang="cs-CZ" dirty="0" err="1" smtClean="0"/>
              <a:t>nagyobb</a:t>
            </a:r>
            <a:r>
              <a:rPr lang="cs-CZ" dirty="0" smtClean="0"/>
              <a:t> </a:t>
            </a:r>
            <a:r>
              <a:rPr lang="cs-CZ" dirty="0" err="1" smtClean="0"/>
              <a:t>esély</a:t>
            </a:r>
            <a:endParaRPr lang="cs-CZ" dirty="0" smtClean="0"/>
          </a:p>
          <a:p>
            <a:pPr marL="1200150" lvl="2" indent="-285750">
              <a:buFont typeface="Arial"/>
              <a:buChar char="•"/>
            </a:pPr>
            <a:r>
              <a:rPr lang="cs-CZ" i="1" dirty="0" err="1" smtClean="0"/>
              <a:t>Például</a:t>
            </a:r>
            <a:r>
              <a:rPr lang="cs-CZ" i="1" dirty="0" smtClean="0"/>
              <a:t>: </a:t>
            </a:r>
            <a:r>
              <a:rPr lang="cs-CZ" i="1" dirty="0"/>
              <a:t>a </a:t>
            </a:r>
            <a:r>
              <a:rPr lang="cs-CZ" i="1" dirty="0" err="1"/>
              <a:t>nőknek</a:t>
            </a:r>
            <a:r>
              <a:rPr lang="cs-CZ" i="1" dirty="0"/>
              <a:t> </a:t>
            </a:r>
            <a:r>
              <a:rPr lang="cs-CZ" i="1" dirty="0" err="1" smtClean="0"/>
              <a:t>nagyobb</a:t>
            </a:r>
            <a:r>
              <a:rPr lang="cs-CZ" i="1" dirty="0" smtClean="0"/>
              <a:t> </a:t>
            </a:r>
            <a:r>
              <a:rPr lang="cs-CZ" i="1" dirty="0" err="1" smtClean="0"/>
              <a:t>az</a:t>
            </a:r>
            <a:r>
              <a:rPr lang="cs-CZ" i="1" dirty="0" smtClean="0"/>
              <a:t> </a:t>
            </a:r>
            <a:r>
              <a:rPr lang="cs-CZ" i="1" dirty="0" err="1"/>
              <a:t>esélye</a:t>
            </a:r>
            <a:r>
              <a:rPr lang="cs-CZ" i="1" dirty="0"/>
              <a:t> </a:t>
            </a:r>
            <a:r>
              <a:rPr lang="cs-CZ" i="1" dirty="0" err="1"/>
              <a:t>az</a:t>
            </a:r>
            <a:r>
              <a:rPr lang="cs-CZ" i="1" dirty="0"/>
              <a:t> </a:t>
            </a:r>
            <a:r>
              <a:rPr lang="cs-CZ" i="1" dirty="0" err="1"/>
              <a:t>előléptetésre</a:t>
            </a:r>
            <a:r>
              <a:rPr lang="cs-CZ" i="1" dirty="0"/>
              <a:t> </a:t>
            </a:r>
            <a:r>
              <a:rPr lang="cs-CZ" i="1" dirty="0" err="1"/>
              <a:t>mint</a:t>
            </a:r>
            <a:r>
              <a:rPr lang="cs-CZ" i="1" dirty="0"/>
              <a:t> </a:t>
            </a:r>
            <a:r>
              <a:rPr lang="cs-CZ" i="1" dirty="0" err="1"/>
              <a:t>az</a:t>
            </a:r>
            <a:r>
              <a:rPr lang="cs-CZ" i="1" dirty="0"/>
              <a:t> </a:t>
            </a:r>
            <a:r>
              <a:rPr lang="cs-CZ" i="1" dirty="0" err="1"/>
              <a:t>elő</a:t>
            </a:r>
            <a:r>
              <a:rPr lang="cs-CZ" i="1" dirty="0"/>
              <a:t> </a:t>
            </a:r>
            <a:r>
              <a:rPr lang="cs-CZ" i="1" dirty="0" err="1"/>
              <a:t>nem</a:t>
            </a:r>
            <a:r>
              <a:rPr lang="cs-CZ" i="1" dirty="0"/>
              <a:t> </a:t>
            </a:r>
            <a:r>
              <a:rPr lang="cs-CZ" i="1" dirty="0" err="1"/>
              <a:t>léptetésre</a:t>
            </a:r>
            <a:r>
              <a:rPr lang="cs-CZ" i="1" dirty="0"/>
              <a:t> a </a:t>
            </a:r>
            <a:r>
              <a:rPr lang="cs-CZ" i="1" dirty="0" err="1"/>
              <a:t>férfiakhoz</a:t>
            </a:r>
            <a:r>
              <a:rPr lang="cs-CZ" i="1" dirty="0"/>
              <a:t> </a:t>
            </a:r>
            <a:r>
              <a:rPr lang="cs-CZ" i="1" dirty="0" err="1"/>
              <a:t>képest</a:t>
            </a:r>
            <a:endParaRPr lang="en-US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174957" y="6471277"/>
            <a:ext cx="3928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(</a:t>
            </a:r>
            <a:r>
              <a:rPr lang="en-US" dirty="0" err="1" smtClean="0"/>
              <a:t>Bartus</a:t>
            </a:r>
            <a:r>
              <a:rPr lang="en-US" dirty="0" smtClean="0"/>
              <a:t> 2003a; </a:t>
            </a:r>
            <a:r>
              <a:rPr lang="en-US" dirty="0" err="1" smtClean="0"/>
              <a:t>Székelyi-Barna</a:t>
            </a:r>
            <a:r>
              <a:rPr lang="en-US" dirty="0" smtClean="0"/>
              <a:t> 2004)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425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2499</TotalTime>
  <Words>2560</Words>
  <Application>Microsoft Office PowerPoint</Application>
  <PresentationFormat>Diavetítés a képernyőre (4:3 oldalarány)</PresentationFormat>
  <Paragraphs>242</Paragraphs>
  <Slides>28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 Math</vt:lpstr>
      <vt:lpstr>Mangal</vt:lpstr>
      <vt:lpstr>Symbol</vt:lpstr>
      <vt:lpstr>Wingdings</vt:lpstr>
      <vt:lpstr>Office Theme</vt:lpstr>
      <vt:lpstr>Equation</vt:lpstr>
      <vt:lpstr>Módszeresen Szociológiai metodológia Előadás- és vitasorozat</vt:lpstr>
      <vt:lpstr>Egy példa az alkalmazásra (Allison 1999)</vt:lpstr>
      <vt:lpstr>A logisztikus regresszióról</vt:lpstr>
      <vt:lpstr>A logisztikus regresszióról</vt:lpstr>
      <vt:lpstr>A logisztikus regresszióról</vt:lpstr>
      <vt:lpstr>A probléma forrása #1</vt:lpstr>
      <vt:lpstr>Következmények (1/3)</vt:lpstr>
      <vt:lpstr>Következmények (2/3)</vt:lpstr>
      <vt:lpstr>Az esélyhányadosról</vt:lpstr>
      <vt:lpstr>A probléma forrása #2 és következmények (3/3)</vt:lpstr>
      <vt:lpstr>Megoldási lehetőségek</vt:lpstr>
      <vt:lpstr>Heterogenous Choice Models </vt:lpstr>
      <vt:lpstr>Együtthatók összehasonlítása egymásba ágyazott modellek esetén</vt:lpstr>
      <vt:lpstr>PowerPoint bemutató</vt:lpstr>
      <vt:lpstr>Együtthatók összehasonlítása lineáris regressziós modellek esetén</vt:lpstr>
      <vt:lpstr>Együtthatók összehasonlítása logisztikus regressziós modellek esetén</vt:lpstr>
      <vt:lpstr>Hogyan lehetséges ez?</vt:lpstr>
      <vt:lpstr>Elhanyagolt változók logisztikus regressziós modellekben</vt:lpstr>
      <vt:lpstr>Elhanyagolt változók logisztikus regressziós modellekben</vt:lpstr>
      <vt:lpstr>Elhanyagolt változók logisztikus regressziós modellekben</vt:lpstr>
      <vt:lpstr>Milyen komoly a probléma a gyakorlatban?</vt:lpstr>
      <vt:lpstr>Megoldási javaslatok 1:  y-standardizálás</vt:lpstr>
      <vt:lpstr>Megoldási javaslatok 2: átlagos marginális hatások</vt:lpstr>
      <vt:lpstr>Megoldási javaslatok 2: átlagos marginális hatások</vt:lpstr>
      <vt:lpstr>Megoldási javaslatok 3: lineáris valószínűségi modell</vt:lpstr>
      <vt:lpstr>Lineáris valószínűség modell vagy logisztikus regresszió?</vt:lpstr>
      <vt:lpstr>Megoldási javaslatok 4: KHB módszer</vt:lpstr>
      <vt:lpstr>Konklúzió, javaslatok</vt:lpstr>
    </vt:vector>
  </TitlesOfParts>
  <Company>ELTE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Módszeresen Szociológiai metodológia Előadás- és vitasorozat</dc:title>
  <dc:creator>Julia Anna Koltai</dc:creator>
  <cp:lastModifiedBy>janky bela</cp:lastModifiedBy>
  <cp:revision>134</cp:revision>
  <dcterms:created xsi:type="dcterms:W3CDTF">2017-05-01T09:56:43Z</dcterms:created>
  <dcterms:modified xsi:type="dcterms:W3CDTF">2017-05-05T17:40:27Z</dcterms:modified>
</cp:coreProperties>
</file>