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60" r:id="rId5"/>
    <p:sldId id="256" r:id="rId6"/>
    <p:sldId id="261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95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7257B-55CD-41C7-BF7A-087EDEE61BB4}" type="datetimeFigureOut">
              <a:rPr lang="hu-HU" smtClean="0"/>
              <a:t>2021. 12. 09.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4DBA6-5AE3-4727-9456-7E391C67E2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230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DBA6-5AE3-4727-9456-7E391C67E220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8649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DBA6-5AE3-4727-9456-7E391C67E220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8649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DBA6-5AE3-4727-9456-7E391C67E220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8649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DBA6-5AE3-4727-9456-7E391C67E220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8649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DBA6-5AE3-4727-9456-7E391C67E220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8649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DBA6-5AE3-4727-9456-7E391C67E220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8649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DABC-8F51-4654-A6E7-15DBAF8A6C6B}" type="datetime1">
              <a:rPr lang="hu-HU" smtClean="0"/>
              <a:t>2021. 12. 09.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C78E-556A-463A-B039-338AE1CB99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98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E437-F3C3-4904-8340-B2D2C66CDE16}" type="datetime1">
              <a:rPr lang="hu-HU" smtClean="0"/>
              <a:t>2021. 12. 09.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C78E-556A-463A-B039-338AE1CB99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950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F379-B116-4453-B3DC-1359001BE63D}" type="datetime1">
              <a:rPr lang="hu-HU" smtClean="0"/>
              <a:t>2021. 12. 09.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C78E-556A-463A-B039-338AE1CB99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4261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8547E-F8A0-468F-873A-24717F5C4E2A}" type="datetime1">
              <a:rPr lang="hu-HU" smtClean="0"/>
              <a:t>2021. 12. 09.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C78E-556A-463A-B039-338AE1CB99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270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0346-DE24-4EB3-81E9-1C7929B43D10}" type="datetime1">
              <a:rPr lang="hu-HU" smtClean="0"/>
              <a:t>2021. 12. 09.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C78E-556A-463A-B039-338AE1CB99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89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7669-4D8B-456F-87D7-B30B924F9E33}" type="datetime1">
              <a:rPr lang="hu-HU" smtClean="0"/>
              <a:t>2021. 12. 09.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C78E-556A-463A-B039-338AE1CB99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158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75A6-EBD3-46B8-92D3-C6BD0117E95E}" type="datetime1">
              <a:rPr lang="hu-HU" smtClean="0"/>
              <a:t>2021. 12. 09.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C78E-556A-463A-B039-338AE1CB99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252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7C14-635F-4100-A4B2-FC6364E5852D}" type="datetime1">
              <a:rPr lang="hu-HU" smtClean="0"/>
              <a:t>2021. 12. 09.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C78E-556A-463A-B039-338AE1CB99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6498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2B8B-CDF3-4C9D-8EA7-463323F7323D}" type="datetime1">
              <a:rPr lang="hu-HU" smtClean="0"/>
              <a:t>2021. 12. 09.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C78E-556A-463A-B039-338AE1CB99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811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7614-7290-41BA-8A0E-991240FFDACF}" type="datetime1">
              <a:rPr lang="hu-HU" smtClean="0"/>
              <a:t>2021. 12. 09.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C78E-556A-463A-B039-338AE1CB99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532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F2EC-456B-496E-89EA-F86A5523E417}" type="datetime1">
              <a:rPr lang="hu-HU" smtClean="0"/>
              <a:t>2021. 12. 09.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C78E-556A-463A-B039-338AE1CB99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879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5902C-3384-444B-999E-2F340AB3175B}" type="datetime1">
              <a:rPr lang="hu-HU" smtClean="0"/>
              <a:t>2021. 12. 09.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CC78E-556A-463A-B039-338AE1CB99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252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ímlap"/>
          <p:cNvPicPr>
            <a:picLocks noChangeAspect="1" noChangeArrowheads="1"/>
          </p:cNvPicPr>
          <p:nvPr/>
        </p:nvPicPr>
        <p:blipFill>
          <a:blip r:embed="rId3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692" y="3228041"/>
            <a:ext cx="2448273" cy="489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écsi Tudományegyetem – Wikipéd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460" y="1556792"/>
            <a:ext cx="1114496" cy="111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0" descr="https://pea.lib.pte.hu/bitstream/handle/pea/17370/PTE%20EKTK_magyar_fekvo.png?sequence=8&amp;isAllowed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35" name="Picture 11" descr="C:\Users\volgyibence\Desktop\PTE EKTK_magyar_fekv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461" y="4293096"/>
            <a:ext cx="2308494" cy="568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Csoportba foglalás 2"/>
          <p:cNvGrpSpPr/>
          <p:nvPr/>
        </p:nvGrpSpPr>
        <p:grpSpPr>
          <a:xfrm>
            <a:off x="0" y="0"/>
            <a:ext cx="9144000" cy="6957392"/>
            <a:chOff x="0" y="0"/>
            <a:chExt cx="9144000" cy="1711657"/>
          </a:xfrm>
        </p:grpSpPr>
        <p:sp>
          <p:nvSpPr>
            <p:cNvPr id="6" name="Derékszögű háromszög 5"/>
            <p:cNvSpPr/>
            <p:nvPr/>
          </p:nvSpPr>
          <p:spPr>
            <a:xfrm>
              <a:off x="3262784" y="0"/>
              <a:ext cx="1872208" cy="1595259"/>
            </a:xfrm>
            <a:prstGeom prst="rtTriangle">
              <a:avLst/>
            </a:prstGeom>
            <a:solidFill>
              <a:srgbClr val="6495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Téglalap 6"/>
            <p:cNvSpPr/>
            <p:nvPr/>
          </p:nvSpPr>
          <p:spPr>
            <a:xfrm>
              <a:off x="0" y="0"/>
              <a:ext cx="3262784" cy="1595259"/>
            </a:xfrm>
            <a:prstGeom prst="rect">
              <a:avLst/>
            </a:prstGeom>
            <a:solidFill>
              <a:srgbClr val="6495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Téglalap 11"/>
            <p:cNvSpPr/>
            <p:nvPr/>
          </p:nvSpPr>
          <p:spPr>
            <a:xfrm>
              <a:off x="0" y="1595260"/>
              <a:ext cx="9144000" cy="116397"/>
            </a:xfrm>
            <a:prstGeom prst="rect">
              <a:avLst/>
            </a:prstGeom>
            <a:solidFill>
              <a:srgbClr val="6495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9" name="Téglalap 8"/>
          <p:cNvSpPr/>
          <p:nvPr/>
        </p:nvSpPr>
        <p:spPr>
          <a:xfrm>
            <a:off x="329917" y="2286567"/>
            <a:ext cx="3175284" cy="255454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u-HU" sz="40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Bahnschrift" panose="020B0502040204020203" pitchFamily="34" charset="0"/>
              </a:rPr>
              <a:t>Szociológiai kutatási adatok a PTE-n</a:t>
            </a:r>
            <a:endParaRPr lang="hu-HU" sz="40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Bahnschrift" panose="020B0502040204020203" pitchFamily="34" charset="0"/>
            </a:endParaRPr>
          </a:p>
        </p:txBody>
      </p:sp>
      <p:cxnSp>
        <p:nvCxnSpPr>
          <p:cNvPr id="20" name="Egyenes összekötő 19"/>
          <p:cNvCxnSpPr/>
          <p:nvPr/>
        </p:nvCxnSpPr>
        <p:spPr>
          <a:xfrm>
            <a:off x="-13037" y="6669360"/>
            <a:ext cx="4427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4716016" y="6669360"/>
            <a:ext cx="4427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ia számának helye 12"/>
          <p:cNvSpPr>
            <a:spLocks noGrp="1"/>
          </p:cNvSpPr>
          <p:nvPr>
            <p:ph type="sldNum" sz="quarter" idx="12"/>
          </p:nvPr>
        </p:nvSpPr>
        <p:spPr>
          <a:xfrm>
            <a:off x="3505200" y="6477595"/>
            <a:ext cx="2133600" cy="365125"/>
          </a:xfrm>
        </p:spPr>
        <p:txBody>
          <a:bodyPr/>
          <a:lstStyle/>
          <a:p>
            <a:pPr algn="ctr"/>
            <a:fld id="{6F9CC78E-556A-463A-B039-338AE1CB9927}" type="slidenum">
              <a:rPr lang="hu-HU" smtClean="0">
                <a:solidFill>
                  <a:schemeClr val="bg1"/>
                </a:solidFill>
              </a:rPr>
              <a:pPr algn="ctr"/>
              <a:t>1</a:t>
            </a:fld>
            <a:endParaRPr lang="hu-HU" dirty="0">
              <a:solidFill>
                <a:schemeClr val="bg1"/>
              </a:solidFill>
            </a:endParaRPr>
          </a:p>
        </p:txBody>
      </p:sp>
      <p:grpSp>
        <p:nvGrpSpPr>
          <p:cNvPr id="25" name="Csoportba foglalás 24"/>
          <p:cNvGrpSpPr/>
          <p:nvPr/>
        </p:nvGrpSpPr>
        <p:grpSpPr>
          <a:xfrm>
            <a:off x="691864" y="5126473"/>
            <a:ext cx="3416530" cy="1277431"/>
            <a:chOff x="650645" y="5455961"/>
            <a:chExt cx="3416530" cy="1277431"/>
          </a:xfrm>
        </p:grpSpPr>
        <p:grpSp>
          <p:nvGrpSpPr>
            <p:cNvPr id="26" name="Csoportba foglalás 25"/>
            <p:cNvGrpSpPr/>
            <p:nvPr/>
          </p:nvGrpSpPr>
          <p:grpSpPr>
            <a:xfrm>
              <a:off x="650645" y="5455961"/>
              <a:ext cx="3312735" cy="1084076"/>
              <a:chOff x="715021" y="5660780"/>
              <a:chExt cx="2606027" cy="1084076"/>
            </a:xfrm>
          </p:grpSpPr>
          <p:sp>
            <p:nvSpPr>
              <p:cNvPr id="29" name="Isosceles Triangle 7">
                <a:extLst>
                  <a:ext uri="{FF2B5EF4-FFF2-40B4-BE49-F238E27FC236}">
                    <a16:creationId xmlns:a16="http://schemas.microsoft.com/office/drawing/2014/main" id="{87ECCED5-BBE5-4730-9149-D7203FBAACFB}"/>
                  </a:ext>
                </a:extLst>
              </p:cNvPr>
              <p:cNvSpPr/>
              <p:nvPr/>
            </p:nvSpPr>
            <p:spPr>
              <a:xfrm>
                <a:off x="715021" y="6134752"/>
                <a:ext cx="273756" cy="264682"/>
              </a:xfrm>
              <a:custGeom>
                <a:avLst/>
                <a:gdLst/>
                <a:ahLst/>
                <a:cxnLst/>
                <a:rect l="l" t="t" r="r" b="b"/>
                <a:pathLst>
                  <a:path w="3974643" h="2769493">
                    <a:moveTo>
                      <a:pt x="2571683" y="1503312"/>
                    </a:moveTo>
                    <a:lnTo>
                      <a:pt x="3971139" y="2769493"/>
                    </a:lnTo>
                    <a:lnTo>
                      <a:pt x="11139" y="2769493"/>
                    </a:lnTo>
                    <a:lnTo>
                      <a:pt x="1379949" y="1519144"/>
                    </a:lnTo>
                    <a:lnTo>
                      <a:pt x="1958490" y="2051854"/>
                    </a:lnTo>
                    <a:close/>
                    <a:moveTo>
                      <a:pt x="3937314" y="281663"/>
                    </a:moveTo>
                    <a:lnTo>
                      <a:pt x="3937314" y="2593551"/>
                    </a:lnTo>
                    <a:lnTo>
                      <a:pt x="2677314" y="1415127"/>
                    </a:lnTo>
                    <a:lnTo>
                      <a:pt x="2832378" y="1270103"/>
                    </a:lnTo>
                    <a:close/>
                    <a:moveTo>
                      <a:pt x="0" y="248514"/>
                    </a:moveTo>
                    <a:lnTo>
                      <a:pt x="1254302" y="1403451"/>
                    </a:lnTo>
                    <a:lnTo>
                      <a:pt x="0" y="2576545"/>
                    </a:lnTo>
                    <a:close/>
                    <a:moveTo>
                      <a:pt x="7636" y="0"/>
                    </a:moveTo>
                    <a:lnTo>
                      <a:pt x="3974643" y="0"/>
                    </a:lnTo>
                    <a:lnTo>
                      <a:pt x="1962498" y="18000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직사각형 49">
                <a:extLst>
                  <a:ext uri="{FF2B5EF4-FFF2-40B4-BE49-F238E27FC236}">
                    <a16:creationId xmlns:a16="http://schemas.microsoft.com/office/drawing/2014/main" id="{11CE0C85-5FD0-4F64-B578-502261E04B4B}"/>
                  </a:ext>
                </a:extLst>
              </p:cNvPr>
              <p:cNvSpPr/>
              <p:nvPr/>
            </p:nvSpPr>
            <p:spPr>
              <a:xfrm>
                <a:off x="1193801" y="6098525"/>
                <a:ext cx="190260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dirty="0">
                    <a:solidFill>
                      <a:schemeClr val="bg1"/>
                    </a:solidFill>
                  </a:rPr>
                  <a:t>fuzer.katalin@pte.hu</a:t>
                </a:r>
              </a:p>
            </p:txBody>
          </p:sp>
          <p:sp>
            <p:nvSpPr>
              <p:cNvPr id="31" name="Round Same Side Corner Rectangle 8">
                <a:extLst>
                  <a:ext uri="{FF2B5EF4-FFF2-40B4-BE49-F238E27FC236}">
                    <a16:creationId xmlns:a16="http://schemas.microsoft.com/office/drawing/2014/main" id="{E4451B41-2F0A-4F98-8F16-0D0192492445}"/>
                  </a:ext>
                </a:extLst>
              </p:cNvPr>
              <p:cNvSpPr/>
              <p:nvPr/>
            </p:nvSpPr>
            <p:spPr>
              <a:xfrm>
                <a:off x="721865" y="5660780"/>
                <a:ext cx="273756" cy="328182"/>
              </a:xfrm>
              <a:custGeom>
                <a:avLst/>
                <a:gdLst/>
                <a:ahLst/>
                <a:cxnLst/>
                <a:rect l="l" t="t" r="r" b="b"/>
                <a:pathLst>
                  <a:path w="3197597" h="3202496">
                    <a:moveTo>
                      <a:pt x="601421" y="1611393"/>
                    </a:moveTo>
                    <a:lnTo>
                      <a:pt x="2596176" y="1611393"/>
                    </a:lnTo>
                    <a:cubicBezTo>
                      <a:pt x="2928331" y="1611393"/>
                      <a:pt x="3197594" y="1880656"/>
                      <a:pt x="3197594" y="2212811"/>
                    </a:cubicBezTo>
                    <a:lnTo>
                      <a:pt x="3197594" y="2776360"/>
                    </a:lnTo>
                    <a:lnTo>
                      <a:pt x="3197597" y="2776360"/>
                    </a:lnTo>
                    <a:lnTo>
                      <a:pt x="3197597" y="2914824"/>
                    </a:lnTo>
                    <a:lnTo>
                      <a:pt x="3197198" y="2914824"/>
                    </a:lnTo>
                    <a:lnTo>
                      <a:pt x="3197198" y="3202496"/>
                    </a:lnTo>
                    <a:lnTo>
                      <a:pt x="398" y="3202496"/>
                    </a:lnTo>
                    <a:lnTo>
                      <a:pt x="398" y="2914824"/>
                    </a:lnTo>
                    <a:lnTo>
                      <a:pt x="0" y="2914824"/>
                    </a:lnTo>
                    <a:lnTo>
                      <a:pt x="0" y="2212811"/>
                    </a:lnTo>
                    <a:cubicBezTo>
                      <a:pt x="0" y="1880656"/>
                      <a:pt x="269266" y="1611393"/>
                      <a:pt x="601421" y="1611393"/>
                    </a:cubicBezTo>
                    <a:close/>
                    <a:moveTo>
                      <a:pt x="1598801" y="0"/>
                    </a:moveTo>
                    <a:cubicBezTo>
                      <a:pt x="1998649" y="0"/>
                      <a:pt x="2322791" y="324142"/>
                      <a:pt x="2322791" y="723993"/>
                    </a:cubicBezTo>
                    <a:cubicBezTo>
                      <a:pt x="2322791" y="1123843"/>
                      <a:pt x="1998649" y="1447985"/>
                      <a:pt x="1598801" y="1447985"/>
                    </a:cubicBezTo>
                    <a:cubicBezTo>
                      <a:pt x="1198951" y="1447985"/>
                      <a:pt x="874809" y="1123843"/>
                      <a:pt x="874809" y="723993"/>
                    </a:cubicBezTo>
                    <a:cubicBezTo>
                      <a:pt x="874809" y="324142"/>
                      <a:pt x="1198951" y="0"/>
                      <a:pt x="159880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3200"/>
              </a:p>
            </p:txBody>
          </p:sp>
          <p:sp>
            <p:nvSpPr>
              <p:cNvPr id="32" name="직사각형 49">
                <a:extLst>
                  <a:ext uri="{FF2B5EF4-FFF2-40B4-BE49-F238E27FC236}">
                    <a16:creationId xmlns:a16="http://schemas.microsoft.com/office/drawing/2014/main" id="{11CE0C85-5FD0-4F64-B578-502261E04B4B}"/>
                  </a:ext>
                </a:extLst>
              </p:cNvPr>
              <p:cNvSpPr/>
              <p:nvPr/>
            </p:nvSpPr>
            <p:spPr>
              <a:xfrm>
                <a:off x="1193799" y="5660780"/>
                <a:ext cx="212724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dirty="0">
                    <a:solidFill>
                      <a:schemeClr val="bg1"/>
                    </a:solidFill>
                  </a:rPr>
                  <a:t>dr. </a:t>
                </a:r>
                <a:r>
                  <a:rPr lang="en-US" altLang="ko-KR" dirty="0" err="1" smtClean="0">
                    <a:solidFill>
                      <a:schemeClr val="bg1"/>
                    </a:solidFill>
                  </a:rPr>
                  <a:t>habil</a:t>
                </a:r>
                <a:r>
                  <a:rPr lang="hu-HU" altLang="ko-KR" dirty="0" smtClean="0">
                    <a:solidFill>
                      <a:schemeClr val="bg1"/>
                    </a:solidFill>
                  </a:rPr>
                  <a:t>.</a:t>
                </a:r>
                <a:r>
                  <a:rPr lang="en-US" altLang="ko-KR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altLang="ko-KR" dirty="0" err="1">
                    <a:solidFill>
                      <a:schemeClr val="bg1"/>
                    </a:solidFill>
                  </a:rPr>
                  <a:t>Füzér</a:t>
                </a:r>
                <a:r>
                  <a:rPr lang="en-US" altLang="ko-KR" dirty="0">
                    <a:solidFill>
                      <a:schemeClr val="bg1"/>
                    </a:solidFill>
                  </a:rPr>
                  <a:t> </a:t>
                </a:r>
                <a:r>
                  <a:rPr lang="en-US" altLang="ko-KR" dirty="0" err="1">
                    <a:solidFill>
                      <a:schemeClr val="bg1"/>
                    </a:solidFill>
                  </a:rPr>
                  <a:t>Katalin</a:t>
                </a:r>
                <a:endParaRPr lang="en-US" altLang="ko-KR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7" name="Oval 35">
              <a:extLst>
                <a:ext uri="{FF2B5EF4-FFF2-40B4-BE49-F238E27FC236}">
                  <a16:creationId xmlns:a16="http://schemas.microsoft.com/office/drawing/2014/main" id="{BCF76AF1-1ADE-45FB-9D44-99BC7FEECFA3}"/>
                </a:ext>
              </a:extLst>
            </p:cNvPr>
            <p:cNvSpPr/>
            <p:nvPr/>
          </p:nvSpPr>
          <p:spPr>
            <a:xfrm>
              <a:off x="668042" y="6346685"/>
              <a:ext cx="334347" cy="386707"/>
            </a:xfrm>
            <a:custGeom>
              <a:avLst/>
              <a:gdLst/>
              <a:ahLst/>
              <a:cxnLst/>
              <a:rect l="l" t="t" r="r" b="b"/>
              <a:pathLst>
                <a:path w="2548531" h="3213371">
                  <a:moveTo>
                    <a:pt x="792000" y="2498954"/>
                  </a:moveTo>
                  <a:lnTo>
                    <a:pt x="792000" y="2641726"/>
                  </a:lnTo>
                  <a:cubicBezTo>
                    <a:pt x="463357" y="2661706"/>
                    <a:pt x="216000" y="2748872"/>
                    <a:pt x="216000" y="2853371"/>
                  </a:cubicBezTo>
                  <a:cubicBezTo>
                    <a:pt x="216000" y="2972665"/>
                    <a:pt x="538355" y="3069371"/>
                    <a:pt x="936000" y="3069371"/>
                  </a:cubicBezTo>
                  <a:cubicBezTo>
                    <a:pt x="1333645" y="3069371"/>
                    <a:pt x="1656000" y="2972665"/>
                    <a:pt x="1656000" y="2853371"/>
                  </a:cubicBezTo>
                  <a:cubicBezTo>
                    <a:pt x="1656000" y="2748872"/>
                    <a:pt x="1408644" y="2661706"/>
                    <a:pt x="1080000" y="2641726"/>
                  </a:cubicBezTo>
                  <a:lnTo>
                    <a:pt x="1080000" y="2498954"/>
                  </a:lnTo>
                  <a:cubicBezTo>
                    <a:pt x="1528614" y="2524263"/>
                    <a:pt x="1872000" y="2673393"/>
                    <a:pt x="1872000" y="2853371"/>
                  </a:cubicBezTo>
                  <a:cubicBezTo>
                    <a:pt x="1872000" y="3052194"/>
                    <a:pt x="1452939" y="3213371"/>
                    <a:pt x="936000" y="3213371"/>
                  </a:cubicBezTo>
                  <a:cubicBezTo>
                    <a:pt x="419061" y="3213371"/>
                    <a:pt x="0" y="3052194"/>
                    <a:pt x="0" y="2853371"/>
                  </a:cubicBezTo>
                  <a:cubicBezTo>
                    <a:pt x="0" y="2673393"/>
                    <a:pt x="343386" y="2524263"/>
                    <a:pt x="792000" y="2498954"/>
                  </a:cubicBezTo>
                  <a:close/>
                  <a:moveTo>
                    <a:pt x="2190403" y="180020"/>
                  </a:moveTo>
                  <a:cubicBezTo>
                    <a:pt x="2388233" y="180020"/>
                    <a:pt x="2548531" y="236495"/>
                    <a:pt x="2548531" y="306081"/>
                  </a:cubicBezTo>
                  <a:lnTo>
                    <a:pt x="2548531" y="1314569"/>
                  </a:lnTo>
                  <a:cubicBezTo>
                    <a:pt x="2548531" y="1244983"/>
                    <a:pt x="2388233" y="1188508"/>
                    <a:pt x="2190403" y="1188508"/>
                  </a:cubicBezTo>
                  <a:cubicBezTo>
                    <a:pt x="1992574" y="1188508"/>
                    <a:pt x="1832276" y="1244983"/>
                    <a:pt x="1832276" y="1314569"/>
                  </a:cubicBezTo>
                  <a:cubicBezTo>
                    <a:pt x="1832276" y="1384155"/>
                    <a:pt x="1671978" y="1440630"/>
                    <a:pt x="1474148" y="1440630"/>
                  </a:cubicBezTo>
                  <a:cubicBezTo>
                    <a:pt x="1276318" y="1440630"/>
                    <a:pt x="1116020" y="1384155"/>
                    <a:pt x="1116020" y="1314569"/>
                  </a:cubicBezTo>
                  <a:lnTo>
                    <a:pt x="1116020" y="306081"/>
                  </a:lnTo>
                  <a:cubicBezTo>
                    <a:pt x="1116020" y="375667"/>
                    <a:pt x="1276318" y="432142"/>
                    <a:pt x="1474148" y="432142"/>
                  </a:cubicBezTo>
                  <a:cubicBezTo>
                    <a:pt x="1671978" y="432142"/>
                    <a:pt x="1832276" y="375667"/>
                    <a:pt x="1832276" y="306081"/>
                  </a:cubicBezTo>
                  <a:cubicBezTo>
                    <a:pt x="1832276" y="236495"/>
                    <a:pt x="1992574" y="180020"/>
                    <a:pt x="2190403" y="180020"/>
                  </a:cubicBezTo>
                  <a:close/>
                  <a:moveTo>
                    <a:pt x="936000" y="0"/>
                  </a:moveTo>
                  <a:cubicBezTo>
                    <a:pt x="1035422" y="0"/>
                    <a:pt x="1116020" y="80598"/>
                    <a:pt x="1116020" y="180020"/>
                  </a:cubicBezTo>
                  <a:cubicBezTo>
                    <a:pt x="1116020" y="246019"/>
                    <a:pt x="1080504" y="303723"/>
                    <a:pt x="1026000" y="332457"/>
                  </a:cubicBezTo>
                  <a:lnTo>
                    <a:pt x="1026000" y="2887874"/>
                  </a:lnTo>
                  <a:lnTo>
                    <a:pt x="846000" y="2887874"/>
                  </a:lnTo>
                  <a:lnTo>
                    <a:pt x="846000" y="332457"/>
                  </a:lnTo>
                  <a:cubicBezTo>
                    <a:pt x="791497" y="303723"/>
                    <a:pt x="755980" y="246019"/>
                    <a:pt x="755980" y="180020"/>
                  </a:cubicBezTo>
                  <a:cubicBezTo>
                    <a:pt x="755980" y="80598"/>
                    <a:pt x="836578" y="0"/>
                    <a:pt x="936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8" name="직사각형 49">
              <a:extLst>
                <a:ext uri="{FF2B5EF4-FFF2-40B4-BE49-F238E27FC236}">
                  <a16:creationId xmlns:a16="http://schemas.microsoft.com/office/drawing/2014/main" id="{11CE0C85-5FD0-4F64-B578-502261E04B4B}"/>
                </a:ext>
              </a:extLst>
            </p:cNvPr>
            <p:cNvSpPr/>
            <p:nvPr/>
          </p:nvSpPr>
          <p:spPr>
            <a:xfrm>
              <a:off x="1259260" y="6336427"/>
              <a:ext cx="280791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altLang="ko-KR" dirty="0" smtClean="0">
                  <a:solidFill>
                    <a:schemeClr val="bg1"/>
                  </a:solidFill>
                </a:rPr>
                <a:t>PTE Szociológia Tanszék</a:t>
              </a:r>
              <a:endParaRPr lang="en-US" altLang="ko-KR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Szövegdoboz 1"/>
          <p:cNvSpPr txBox="1"/>
          <p:nvPr/>
        </p:nvSpPr>
        <p:spPr>
          <a:xfrm>
            <a:off x="5093831" y="6074683"/>
            <a:ext cx="4194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rgbClr val="002060"/>
                </a:solidFill>
              </a:rPr>
              <a:t>2021.12.09</a:t>
            </a:r>
            <a:endParaRPr lang="hu-H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25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ímlap"/>
          <p:cNvPicPr>
            <a:picLocks noChangeAspect="1" noChangeArrowheads="1"/>
          </p:cNvPicPr>
          <p:nvPr/>
        </p:nvPicPr>
        <p:blipFill>
          <a:blip r:embed="rId3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52"/>
            <a:ext cx="2448273" cy="489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écsi Tudományegyetem – Wikipéd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67776"/>
            <a:ext cx="1114496" cy="111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0" descr="https://pea.lib.pte.hu/bitstream/handle/pea/17370/PTE%20EKTK_magyar_fekvo.png?sequence=8&amp;isAllowed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35" name="Picture 11" descr="C:\Users\volgyibence\Desktop\PTE EKTK_magyar_fekv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575" y="888324"/>
            <a:ext cx="2308494" cy="568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Csoportba foglalás 2"/>
          <p:cNvGrpSpPr/>
          <p:nvPr/>
        </p:nvGrpSpPr>
        <p:grpSpPr>
          <a:xfrm>
            <a:off x="0" y="-30805"/>
            <a:ext cx="9144000" cy="1711657"/>
            <a:chOff x="0" y="0"/>
            <a:chExt cx="9144000" cy="1711657"/>
          </a:xfrm>
        </p:grpSpPr>
        <p:sp>
          <p:nvSpPr>
            <p:cNvPr id="6" name="Derékszögű háromszög 5"/>
            <p:cNvSpPr/>
            <p:nvPr/>
          </p:nvSpPr>
          <p:spPr>
            <a:xfrm>
              <a:off x="3262784" y="0"/>
              <a:ext cx="1872208" cy="1595259"/>
            </a:xfrm>
            <a:prstGeom prst="rtTriangle">
              <a:avLst/>
            </a:prstGeom>
            <a:solidFill>
              <a:srgbClr val="6495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Téglalap 6"/>
            <p:cNvSpPr/>
            <p:nvPr/>
          </p:nvSpPr>
          <p:spPr>
            <a:xfrm>
              <a:off x="0" y="0"/>
              <a:ext cx="3262784" cy="1595259"/>
            </a:xfrm>
            <a:prstGeom prst="rect">
              <a:avLst/>
            </a:prstGeom>
            <a:solidFill>
              <a:srgbClr val="6495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Téglalap 11"/>
            <p:cNvSpPr/>
            <p:nvPr/>
          </p:nvSpPr>
          <p:spPr>
            <a:xfrm>
              <a:off x="0" y="1595260"/>
              <a:ext cx="9144000" cy="116397"/>
            </a:xfrm>
            <a:prstGeom prst="rect">
              <a:avLst/>
            </a:prstGeom>
            <a:solidFill>
              <a:srgbClr val="6495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9" name="Téglalap 8"/>
          <p:cNvSpPr/>
          <p:nvPr/>
        </p:nvSpPr>
        <p:spPr>
          <a:xfrm>
            <a:off x="155575" y="263014"/>
            <a:ext cx="3281668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4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Bahnschrift" panose="020B0502040204020203" pitchFamily="34" charset="0"/>
              </a:rPr>
              <a:t>Adatkezelés</a:t>
            </a:r>
            <a:endParaRPr lang="hu-HU" sz="4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Bahnschrift" panose="020B0502040204020203" pitchFamily="34" charset="0"/>
            </a:endParaRPr>
          </a:p>
        </p:txBody>
      </p:sp>
      <p:cxnSp>
        <p:nvCxnSpPr>
          <p:cNvPr id="11" name="Egyenes összekötő 10"/>
          <p:cNvCxnSpPr/>
          <p:nvPr/>
        </p:nvCxnSpPr>
        <p:spPr>
          <a:xfrm>
            <a:off x="-13037" y="1766262"/>
            <a:ext cx="91700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églalap 17"/>
          <p:cNvSpPr/>
          <p:nvPr/>
        </p:nvSpPr>
        <p:spPr>
          <a:xfrm>
            <a:off x="179512" y="1056973"/>
            <a:ext cx="7663016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u-HU" sz="20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Bahnschrift" panose="020B0502040204020203" pitchFamily="34" charset="0"/>
              </a:rPr>
              <a:t>Kutatási adatkezelés helyzete PTE-n 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220735" y="1766262"/>
            <a:ext cx="83884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Bahnschrift Light" panose="020B0502040204020203" pitchFamily="34" charset="0"/>
              </a:rPr>
              <a:t>Tudományterületenként</a:t>
            </a:r>
            <a:r>
              <a:rPr lang="hu-HU" sz="2000" dirty="0">
                <a:latin typeface="Bahnschrift Light" panose="020B0502040204020203" pitchFamily="34" charset="0"/>
              </a:rPr>
              <a:t>, </a:t>
            </a:r>
            <a:r>
              <a:rPr lang="hu-HU" sz="2000" dirty="0" smtClean="0">
                <a:latin typeface="Bahnschrift Light" panose="020B0502040204020203" pitchFamily="34" charset="0"/>
              </a:rPr>
              <a:t>szervezeti egységenként, kutatócsoportonként</a:t>
            </a:r>
            <a:r>
              <a:rPr lang="hu-HU" sz="2000" dirty="0" smtClean="0">
                <a:latin typeface="Bahnschrift Light" panose="020B0502040204020203" pitchFamily="34" charset="0"/>
              </a:rPr>
              <a:t> </a:t>
            </a:r>
            <a:r>
              <a:rPr lang="hu-HU" sz="2000" dirty="0">
                <a:latin typeface="Bahnschrift Light" panose="020B0502040204020203" pitchFamily="34" charset="0"/>
              </a:rPr>
              <a:t>eltérő, </a:t>
            </a:r>
            <a:r>
              <a:rPr lang="hu-HU" sz="2000" dirty="0" smtClean="0">
                <a:latin typeface="Bahnschrift Light" panose="020B0502040204020203" pitchFamily="34" charset="0"/>
              </a:rPr>
              <a:t>szigetszerű adatkezelési </a:t>
            </a:r>
            <a:r>
              <a:rPr lang="hu-HU" sz="2000" dirty="0">
                <a:latin typeface="Bahnschrift Light" panose="020B0502040204020203" pitchFamily="34" charset="0"/>
              </a:rPr>
              <a:t>gyakorlatok </a:t>
            </a:r>
            <a:endParaRPr lang="hu-HU" sz="2000" dirty="0" smtClean="0">
              <a:latin typeface="Bahnschrift Light" panose="020B0502040204020203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hu-HU" sz="2000" dirty="0">
              <a:latin typeface="Bahnschrift Light" panose="020B0502040204020203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Bahnschrift Light" panose="020B0502040204020203" pitchFamily="34" charset="0"/>
              </a:rPr>
              <a:t>#pécsiszociológus kutatóműhely adattípusai: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hu-HU" sz="2000" dirty="0">
                <a:latin typeface="Bahnschrift Light" panose="020B0502040204020203" pitchFamily="34" charset="0"/>
              </a:rPr>
              <a:t>p</a:t>
            </a:r>
            <a:r>
              <a:rPr lang="hu-HU" sz="2000" dirty="0" smtClean="0">
                <a:latin typeface="Bahnschrift Light" panose="020B0502040204020203" pitchFamily="34" charset="0"/>
              </a:rPr>
              <a:t>rimer: szöveg, fotó, videó, terepkutatás dokumentáció, </a:t>
            </a:r>
            <a:r>
              <a:rPr lang="hu-HU" sz="2000" dirty="0" err="1" smtClean="0">
                <a:latin typeface="Bahnschrift Light" panose="020B0502040204020203" pitchFamily="34" charset="0"/>
              </a:rPr>
              <a:t>survey</a:t>
            </a:r>
            <a:r>
              <a:rPr lang="hu-HU" sz="2000" dirty="0" smtClean="0">
                <a:latin typeface="Bahnschrift Light" panose="020B0502040204020203" pitchFamily="34" charset="0"/>
              </a:rPr>
              <a:t>-k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hu-HU" sz="2000" dirty="0" err="1" smtClean="0">
                <a:latin typeface="Bahnschrift Light" panose="020B0502040204020203" pitchFamily="34" charset="0"/>
              </a:rPr>
              <a:t>sekunder</a:t>
            </a:r>
            <a:r>
              <a:rPr lang="hu-HU" sz="2000" dirty="0" smtClean="0">
                <a:latin typeface="Bahnschrift Light" panose="020B0502040204020203" pitchFamily="34" charset="0"/>
              </a:rPr>
              <a:t>: </a:t>
            </a:r>
            <a:r>
              <a:rPr lang="hu-HU" sz="2000" dirty="0" smtClean="0">
                <a:latin typeface="Bahnschrift Light" panose="020B0502040204020203" pitchFamily="34" charset="0"/>
              </a:rPr>
              <a:t>nemzetközi és hazai online adatportálokról, adatbankokból (</a:t>
            </a:r>
            <a:r>
              <a:rPr lang="hu-HU" sz="2000" dirty="0" err="1" smtClean="0">
                <a:latin typeface="Bahnschrift Light" panose="020B0502040204020203" pitchFamily="34" charset="0"/>
              </a:rPr>
              <a:t>Eurofound-tól</a:t>
            </a:r>
            <a:r>
              <a:rPr lang="hu-HU" sz="2000" dirty="0" smtClean="0">
                <a:latin typeface="Bahnschrift Light" panose="020B0502040204020203" pitchFamily="34" charset="0"/>
              </a:rPr>
              <a:t> a </a:t>
            </a:r>
            <a:r>
              <a:rPr lang="hu-HU" sz="2000" dirty="0" err="1" smtClean="0">
                <a:latin typeface="Bahnschrift Light" panose="020B0502040204020203" pitchFamily="34" charset="0"/>
              </a:rPr>
              <a:t>Legatum</a:t>
            </a:r>
            <a:r>
              <a:rPr lang="hu-HU" sz="2000" dirty="0" smtClean="0">
                <a:latin typeface="Bahnschrift Light" panose="020B0502040204020203" pitchFamily="34" charset="0"/>
              </a:rPr>
              <a:t> Institute-</a:t>
            </a:r>
            <a:r>
              <a:rPr lang="hu-HU" sz="2000" dirty="0" err="1" smtClean="0">
                <a:latin typeface="Bahnschrift Light" panose="020B0502040204020203" pitchFamily="34" charset="0"/>
              </a:rPr>
              <a:t>ig</a:t>
            </a:r>
            <a:r>
              <a:rPr lang="hu-HU" sz="2000" dirty="0" smtClean="0">
                <a:latin typeface="Bahnschrift Light" panose="020B0502040204020203" pitchFamily="34" charset="0"/>
              </a:rPr>
              <a:t>, Eurostat-</a:t>
            </a:r>
            <a:r>
              <a:rPr lang="hu-HU" sz="2000" dirty="0" err="1" smtClean="0">
                <a:latin typeface="Bahnschrift Light" panose="020B0502040204020203" pitchFamily="34" charset="0"/>
              </a:rPr>
              <a:t>tól</a:t>
            </a:r>
            <a:r>
              <a:rPr lang="hu-HU" sz="2000" dirty="0" smtClean="0">
                <a:latin typeface="Bahnschrift Light" panose="020B0502040204020203" pitchFamily="34" charset="0"/>
              </a:rPr>
              <a:t> a KRTK Adatbank-</a:t>
            </a:r>
            <a:r>
              <a:rPr lang="hu-HU" sz="2000" dirty="0" err="1" smtClean="0">
                <a:latin typeface="Bahnschrift Light" panose="020B0502040204020203" pitchFamily="34" charset="0"/>
              </a:rPr>
              <a:t>ig</a:t>
            </a:r>
            <a:r>
              <a:rPr lang="hu-HU" sz="2000" dirty="0" smtClean="0">
                <a:latin typeface="Bahnschrift Light" panose="020B0502040204020203" pitchFamily="34" charset="0"/>
              </a:rPr>
              <a:t>) </a:t>
            </a:r>
            <a:r>
              <a:rPr lang="hu-HU" sz="2000" dirty="0" err="1" smtClean="0">
                <a:latin typeface="Bahnschrift Light" panose="020B0502040204020203" pitchFamily="34" charset="0"/>
              </a:rPr>
              <a:t>mikroadat</a:t>
            </a:r>
            <a:r>
              <a:rPr lang="hu-HU" sz="2000" dirty="0" smtClean="0">
                <a:latin typeface="Bahnschrift Light" panose="020B0502040204020203" pitchFamily="34" charset="0"/>
              </a:rPr>
              <a:t>-gyűjtések és -feldolgozások, </a:t>
            </a:r>
            <a:r>
              <a:rPr lang="hu-HU" sz="2000" dirty="0" err="1" smtClean="0">
                <a:latin typeface="Bahnschrift Light" panose="020B0502040204020203" pitchFamily="34" charset="0"/>
              </a:rPr>
              <a:t>webscrape</a:t>
            </a:r>
            <a:r>
              <a:rPr lang="hu-HU" sz="2000" dirty="0" smtClean="0">
                <a:latin typeface="Bahnschrift Light" panose="020B0502040204020203" pitchFamily="34" charset="0"/>
              </a:rPr>
              <a:t> </a:t>
            </a:r>
            <a:r>
              <a:rPr lang="hu-HU" sz="2000" dirty="0" err="1" smtClean="0">
                <a:latin typeface="Bahnschrift Light" panose="020B0502040204020203" pitchFamily="34" charset="0"/>
              </a:rPr>
              <a:t>big</a:t>
            </a:r>
            <a:r>
              <a:rPr lang="hu-HU" sz="2000" dirty="0" smtClean="0">
                <a:latin typeface="Bahnschrift Light" panose="020B0502040204020203" pitchFamily="34" charset="0"/>
              </a:rPr>
              <a:t> </a:t>
            </a:r>
            <a:r>
              <a:rPr lang="hu-HU" sz="2000" dirty="0" err="1" smtClean="0">
                <a:latin typeface="Bahnschrift Light" panose="020B0502040204020203" pitchFamily="34" charset="0"/>
              </a:rPr>
              <a:t>data</a:t>
            </a:r>
            <a:endParaRPr lang="hu-HU" sz="2000" dirty="0" smtClean="0">
              <a:latin typeface="Bahnschrift Light" panose="020B0502040204020203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Bahnschrift Light" panose="020B0502040204020203" pitchFamily="34" charset="0"/>
              </a:rPr>
              <a:t>Terv: KSH kutatószoba, EUROSTAT kutatóhely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Bahnschrift Light" panose="020B0502040204020203" pitchFamily="34" charset="0"/>
              </a:rPr>
              <a:t>#pécsiszociológus kutatóműhely adattárolása: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hu-HU" sz="2000" dirty="0" err="1" smtClean="0">
                <a:latin typeface="Bahnschrift Light" panose="020B0502040204020203" pitchFamily="34" charset="0"/>
              </a:rPr>
              <a:t>hard</a:t>
            </a:r>
            <a:r>
              <a:rPr lang="hu-HU" sz="2000" dirty="0" smtClean="0">
                <a:latin typeface="Bahnschrift Light" panose="020B0502040204020203" pitchFamily="34" charset="0"/>
              </a:rPr>
              <a:t> drive, </a:t>
            </a:r>
            <a:r>
              <a:rPr lang="hu-HU" sz="2000" dirty="0" err="1" smtClean="0">
                <a:latin typeface="Bahnschrift Light" panose="020B0502040204020203" pitchFamily="34" charset="0"/>
              </a:rPr>
              <a:t>gl</a:t>
            </a:r>
            <a:r>
              <a:rPr lang="hu-HU" sz="2000" dirty="0" smtClean="0">
                <a:latin typeface="Bahnschrift Light" panose="020B0502040204020203" pitchFamily="34" charset="0"/>
              </a:rPr>
              <a:t> drive, MS </a:t>
            </a:r>
            <a:r>
              <a:rPr lang="hu-HU" sz="2000" dirty="0" err="1" smtClean="0">
                <a:latin typeface="Bahnschrift Light" panose="020B0502040204020203" pitchFamily="34" charset="0"/>
              </a:rPr>
              <a:t>Teams</a:t>
            </a:r>
            <a:r>
              <a:rPr lang="hu-HU" sz="2000" dirty="0" smtClean="0">
                <a:latin typeface="Bahnschrift Light" panose="020B0502040204020203" pitchFamily="34" charset="0"/>
              </a:rPr>
              <a:t>, tanszéki ill. projekt weblapok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Bahnschrift Light" panose="020B0502040204020203" pitchFamily="34" charset="0"/>
              </a:rPr>
              <a:t>I r á n y: Pécsi Egyetemi Archívum (PEA) Kutatási Adatok Tárháza</a:t>
            </a:r>
          </a:p>
          <a:p>
            <a:pPr lvl="1" fontAlgn="base"/>
            <a:r>
              <a:rPr lang="hu-HU" sz="2000" b="1" dirty="0" smtClean="0">
                <a:latin typeface="Bahnschrift Light" panose="020B0502040204020203" pitchFamily="34" charset="0"/>
              </a:rPr>
              <a:t> </a:t>
            </a:r>
            <a:endParaRPr lang="hu-HU" sz="2000" b="1" dirty="0">
              <a:latin typeface="Bahnschrift Light" panose="020B0502040204020203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hu-HU" sz="2000" dirty="0">
                <a:latin typeface="Bahnschrift Light" panose="020B0502040204020203" pitchFamily="34" charset="0"/>
              </a:rPr>
              <a:t>Az </a:t>
            </a:r>
            <a:r>
              <a:rPr lang="hu-HU" sz="2000" dirty="0" smtClean="0">
                <a:latin typeface="Bahnschrift Light" panose="020B0502040204020203" pitchFamily="34" charset="0"/>
              </a:rPr>
              <a:t>OTKA, H2020, stb. projektek kutatási </a:t>
            </a:r>
            <a:r>
              <a:rPr lang="hu-HU" sz="2000" dirty="0">
                <a:latin typeface="Bahnschrift Light" panose="020B0502040204020203" pitchFamily="34" charset="0"/>
              </a:rPr>
              <a:t>adatkezelési </a:t>
            </a:r>
            <a:r>
              <a:rPr lang="hu-HU" sz="2000" dirty="0" smtClean="0">
                <a:latin typeface="Bahnschrift Light" panose="020B0502040204020203" pitchFamily="34" charset="0"/>
              </a:rPr>
              <a:t>tervei és a publikálás </a:t>
            </a:r>
            <a:r>
              <a:rPr lang="hu-HU" sz="2000" dirty="0" smtClean="0">
                <a:latin typeface="Bahnschrift Light" panose="020B0502040204020203" pitchFamily="34" charset="0"/>
              </a:rPr>
              <a:t>fontos impulzusok</a:t>
            </a:r>
            <a:r>
              <a:rPr lang="hu-HU" sz="2000" dirty="0" smtClean="0">
                <a:latin typeface="Bahnschrift Light" panose="020B0502040204020203" pitchFamily="34" charset="0"/>
              </a:rPr>
              <a:t> </a:t>
            </a:r>
            <a:r>
              <a:rPr lang="hu-HU" sz="2000" dirty="0">
                <a:latin typeface="Bahnschrift Light" panose="020B0502040204020203" pitchFamily="34" charset="0"/>
              </a:rPr>
              <a:t>a </a:t>
            </a:r>
            <a:r>
              <a:rPr lang="hu-HU" sz="2000" dirty="0" smtClean="0">
                <a:latin typeface="Bahnschrift Light" panose="020B0502040204020203" pitchFamily="34" charset="0"/>
              </a:rPr>
              <a:t>PTE-n is az </a:t>
            </a:r>
            <a:r>
              <a:rPr lang="hu-HU" sz="2000" dirty="0" err="1" smtClean="0">
                <a:latin typeface="Bahnschrift Light" panose="020B0502040204020203" pitchFamily="34" charset="0"/>
              </a:rPr>
              <a:t>open</a:t>
            </a:r>
            <a:r>
              <a:rPr lang="hu-HU" sz="2000" dirty="0" smtClean="0">
                <a:latin typeface="Bahnschrift Light" panose="020B0502040204020203" pitchFamily="34" charset="0"/>
              </a:rPr>
              <a:t> </a:t>
            </a:r>
            <a:r>
              <a:rPr lang="hu-HU" sz="2000" dirty="0" err="1" smtClean="0">
                <a:latin typeface="Bahnschrift Light" panose="020B0502040204020203" pitchFamily="34" charset="0"/>
              </a:rPr>
              <a:t>science</a:t>
            </a:r>
            <a:r>
              <a:rPr lang="hu-HU" sz="2000" dirty="0" smtClean="0">
                <a:latin typeface="Bahnschrift Light" panose="020B0502040204020203" pitchFamily="34" charset="0"/>
              </a:rPr>
              <a:t> irányába</a:t>
            </a:r>
            <a:endParaRPr lang="hu-HU" sz="2000" dirty="0">
              <a:latin typeface="Bahnschrift Light" panose="020B0502040204020203" pitchFamily="34" charset="0"/>
            </a:endParaRPr>
          </a:p>
        </p:txBody>
      </p:sp>
      <p:cxnSp>
        <p:nvCxnSpPr>
          <p:cNvPr id="20" name="Egyenes összekötő 19"/>
          <p:cNvCxnSpPr/>
          <p:nvPr/>
        </p:nvCxnSpPr>
        <p:spPr>
          <a:xfrm>
            <a:off x="-13037" y="6669360"/>
            <a:ext cx="4427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4716016" y="6669360"/>
            <a:ext cx="4427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ia számának helye 12"/>
          <p:cNvSpPr>
            <a:spLocks noGrp="1"/>
          </p:cNvSpPr>
          <p:nvPr>
            <p:ph type="sldNum" sz="quarter" idx="12"/>
          </p:nvPr>
        </p:nvSpPr>
        <p:spPr>
          <a:xfrm>
            <a:off x="3505200" y="6477595"/>
            <a:ext cx="2133600" cy="365125"/>
          </a:xfrm>
        </p:spPr>
        <p:txBody>
          <a:bodyPr/>
          <a:lstStyle/>
          <a:p>
            <a:pPr algn="ctr"/>
            <a:fld id="{6F9CC78E-556A-463A-B039-338AE1CB9927}" type="slidenum">
              <a:rPr lang="hu-HU" smtClean="0"/>
              <a:pPr algn="ctr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428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-13038" y="1442858"/>
            <a:ext cx="9157037" cy="683952"/>
          </a:xfrm>
          <a:prstGeom prst="rect">
            <a:avLst/>
          </a:prstGeom>
          <a:solidFill>
            <a:srgbClr val="6495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6" name="Picture 2" descr="Címlap"/>
          <p:cNvPicPr>
            <a:picLocks noChangeAspect="1" noChangeArrowheads="1"/>
          </p:cNvPicPr>
          <p:nvPr/>
        </p:nvPicPr>
        <p:blipFill>
          <a:blip r:embed="rId3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52"/>
            <a:ext cx="2448273" cy="489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écsi Tudományegyetem – Wikipéd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67776"/>
            <a:ext cx="1114496" cy="111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0" descr="https://pea.lib.pte.hu/bitstream/handle/pea/17370/PTE%20EKTK_magyar_fekvo.png?sequence=8&amp;isAllowed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35" name="Picture 11" descr="C:\Users\volgyibence\Desktop\PTE EKTK_magyar_fekv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575" y="888324"/>
            <a:ext cx="2308494" cy="568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Csoportba foglalás 2"/>
          <p:cNvGrpSpPr/>
          <p:nvPr/>
        </p:nvGrpSpPr>
        <p:grpSpPr>
          <a:xfrm>
            <a:off x="0" y="0"/>
            <a:ext cx="9144000" cy="1711657"/>
            <a:chOff x="0" y="0"/>
            <a:chExt cx="9144000" cy="1711657"/>
          </a:xfrm>
        </p:grpSpPr>
        <p:sp>
          <p:nvSpPr>
            <p:cNvPr id="6" name="Derékszögű háromszög 5"/>
            <p:cNvSpPr/>
            <p:nvPr/>
          </p:nvSpPr>
          <p:spPr>
            <a:xfrm>
              <a:off x="3262784" y="0"/>
              <a:ext cx="1872208" cy="1595259"/>
            </a:xfrm>
            <a:prstGeom prst="rtTriangle">
              <a:avLst/>
            </a:prstGeom>
            <a:solidFill>
              <a:srgbClr val="6495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Téglalap 6"/>
            <p:cNvSpPr/>
            <p:nvPr/>
          </p:nvSpPr>
          <p:spPr>
            <a:xfrm>
              <a:off x="0" y="0"/>
              <a:ext cx="3262784" cy="1595259"/>
            </a:xfrm>
            <a:prstGeom prst="rect">
              <a:avLst/>
            </a:prstGeom>
            <a:solidFill>
              <a:srgbClr val="6495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Téglalap 11"/>
            <p:cNvSpPr/>
            <p:nvPr/>
          </p:nvSpPr>
          <p:spPr>
            <a:xfrm>
              <a:off x="0" y="1595260"/>
              <a:ext cx="9144000" cy="116397"/>
            </a:xfrm>
            <a:prstGeom prst="rect">
              <a:avLst/>
            </a:prstGeom>
            <a:solidFill>
              <a:srgbClr val="6495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9" name="Téglalap 8"/>
          <p:cNvSpPr/>
          <p:nvPr/>
        </p:nvSpPr>
        <p:spPr>
          <a:xfrm>
            <a:off x="179512" y="273362"/>
            <a:ext cx="2472152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4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Bahnschrift" panose="020B0502040204020203" pitchFamily="34" charset="0"/>
              </a:rPr>
              <a:t>PEA 2021</a:t>
            </a:r>
            <a:endParaRPr lang="hu-HU" sz="4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Bahnschrift" panose="020B0502040204020203" pitchFamily="34" charset="0"/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179512" y="1172703"/>
            <a:ext cx="7663016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u-HU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Bahnschrift" panose="020B0502040204020203" pitchFamily="34" charset="0"/>
              </a:rPr>
              <a:t>Pécsi </a:t>
            </a:r>
            <a:r>
              <a:rPr lang="hu-HU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Bahnschrift" panose="020B0502040204020203" pitchFamily="34" charset="0"/>
              </a:rPr>
              <a:t>Egyetemi </a:t>
            </a:r>
            <a:r>
              <a:rPr lang="hu-HU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Bahnschrift" panose="020B0502040204020203" pitchFamily="34" charset="0"/>
              </a:rPr>
              <a:t>Archívum </a:t>
            </a:r>
          </a:p>
          <a:p>
            <a:r>
              <a:rPr lang="hu-HU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Bahnschrift" panose="020B0502040204020203" pitchFamily="34" charset="0"/>
              </a:rPr>
              <a:t>Publikálás- és Kutatástámogatási Osztály:  </a:t>
            </a:r>
            <a:r>
              <a:rPr lang="hu-HU" dirty="0" err="1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Bahnschrift" panose="020B0502040204020203" pitchFamily="34" charset="0"/>
              </a:rPr>
              <a:t>Kókay</a:t>
            </a:r>
            <a:r>
              <a:rPr lang="hu-HU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Bahnschrift" panose="020B0502040204020203" pitchFamily="34" charset="0"/>
              </a:rPr>
              <a:t> Péter, Lovász Dávid, Horváth Tamás, Völgyi Bence (doktoranduszom </a:t>
            </a:r>
            <a:r>
              <a:rPr lang="hu-HU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Bahnschrift" panose="020B0502040204020203" pitchFamily="34" charset="0"/>
                <a:sym typeface="Wingdings" panose="05000000000000000000" pitchFamily="2" charset="2"/>
              </a:rPr>
              <a:t>a PTE DSZDI-</a:t>
            </a:r>
            <a:r>
              <a:rPr lang="hu-HU" dirty="0" err="1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Bahnschrift" panose="020B0502040204020203" pitchFamily="34" charset="0"/>
                <a:sym typeface="Wingdings" panose="05000000000000000000" pitchFamily="2" charset="2"/>
              </a:rPr>
              <a:t>ben</a:t>
            </a:r>
            <a:r>
              <a:rPr lang="hu-HU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Bahnschrift" panose="020B0502040204020203" pitchFamily="34" charset="0"/>
                <a:sym typeface="Wingdings" panose="05000000000000000000" pitchFamily="2" charset="2"/>
              </a:rPr>
              <a:t> )</a:t>
            </a:r>
            <a:endParaRPr lang="hu-HU" sz="20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Bahnschrift" panose="020B0502040204020203" pitchFamily="34" charset="0"/>
            </a:endParaRPr>
          </a:p>
        </p:txBody>
      </p:sp>
      <p:cxnSp>
        <p:nvCxnSpPr>
          <p:cNvPr id="20" name="Egyenes összekötő 19"/>
          <p:cNvCxnSpPr/>
          <p:nvPr/>
        </p:nvCxnSpPr>
        <p:spPr>
          <a:xfrm>
            <a:off x="-13037" y="6669360"/>
            <a:ext cx="4427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4716016" y="6669360"/>
            <a:ext cx="4427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ia számának helye 12"/>
          <p:cNvSpPr>
            <a:spLocks noGrp="1"/>
          </p:cNvSpPr>
          <p:nvPr>
            <p:ph type="sldNum" sz="quarter" idx="12"/>
          </p:nvPr>
        </p:nvSpPr>
        <p:spPr>
          <a:xfrm>
            <a:off x="3505200" y="6477595"/>
            <a:ext cx="2133600" cy="365125"/>
          </a:xfrm>
        </p:spPr>
        <p:txBody>
          <a:bodyPr/>
          <a:lstStyle/>
          <a:p>
            <a:pPr algn="ctr"/>
            <a:fld id="{6F9CC78E-556A-463A-B039-338AE1CB9927}" type="slidenum">
              <a:rPr lang="hu-HU" smtClean="0"/>
              <a:pPr algn="ctr"/>
              <a:t>3</a:t>
            </a:fld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07504" y="2204864"/>
            <a:ext cx="4457976" cy="43396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hu-HU" b="1" dirty="0" smtClean="0">
                <a:solidFill>
                  <a:srgbClr val="002060"/>
                </a:solidFill>
              </a:rPr>
              <a:t>Előnyök</a:t>
            </a:r>
            <a:r>
              <a:rPr lang="hu-HU" dirty="0" smtClean="0">
                <a:solidFill>
                  <a:srgbClr val="002060"/>
                </a:solidFill>
              </a:rPr>
              <a:t>:</a:t>
            </a:r>
            <a:r>
              <a:rPr lang="hu-HU" dirty="0">
                <a:solidFill>
                  <a:srgbClr val="002060"/>
                </a:solidFill>
              </a:rPr>
              <a:t> </a:t>
            </a:r>
            <a:endParaRPr lang="hu-HU" dirty="0" smtClean="0">
              <a:solidFill>
                <a:srgbClr val="002060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hu-HU" sz="1600" dirty="0" smtClean="0"/>
              <a:t>Rugalmas, helyi igényeket figyelembe vevő alakíthatóság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hu-HU" sz="1600" dirty="0" smtClean="0"/>
              <a:t>Kutatási adatok intézményi </a:t>
            </a:r>
            <a:r>
              <a:rPr lang="hu-HU" sz="1600" dirty="0" err="1" smtClean="0"/>
              <a:t>repozitóriuma</a:t>
            </a:r>
            <a:endParaRPr lang="hu-HU" sz="1600" dirty="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hu-HU" sz="1600" dirty="0" smtClean="0"/>
              <a:t>A </a:t>
            </a:r>
            <a:r>
              <a:rPr lang="hu-HU" sz="1600" dirty="0"/>
              <a:t>hozzáférés igény szerinti </a:t>
            </a:r>
            <a:r>
              <a:rPr lang="hu-HU" sz="1600" dirty="0" smtClean="0"/>
              <a:t>szabályozhatósága</a:t>
            </a:r>
            <a:r>
              <a:rPr lang="hu-HU" sz="1600" dirty="0"/>
              <a:t>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hu-HU" sz="1600" dirty="0"/>
              <a:t>Nincs fájlformátum megkötés, </a:t>
            </a:r>
            <a:r>
              <a:rPr lang="hu-HU" sz="1600" dirty="0" smtClean="0"/>
              <a:t>fájlméret-korlátozás</a:t>
            </a:r>
            <a:r>
              <a:rPr lang="hu-HU" sz="1600" dirty="0"/>
              <a:t>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hu-HU" sz="1600" dirty="0"/>
              <a:t>Nemzetközileg szabványos </a:t>
            </a:r>
            <a:r>
              <a:rPr lang="hu-HU" sz="1600" dirty="0" err="1"/>
              <a:t>metaadat</a:t>
            </a:r>
            <a:r>
              <a:rPr lang="hu-HU" sz="1600" dirty="0"/>
              <a:t> séma (Dublin </a:t>
            </a:r>
            <a:r>
              <a:rPr lang="hu-HU" sz="1600" dirty="0" err="1"/>
              <a:t>Core</a:t>
            </a:r>
            <a:r>
              <a:rPr lang="hu-HU" sz="1600" dirty="0"/>
              <a:t>) használatát teszi </a:t>
            </a:r>
            <a:r>
              <a:rPr lang="hu-HU" sz="1600" dirty="0" smtClean="0"/>
              <a:t>lehetővé</a:t>
            </a:r>
            <a:r>
              <a:rPr lang="hu-HU" sz="1600" dirty="0"/>
              <a:t>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hu-HU" sz="1600" dirty="0"/>
              <a:t>A szabványosságból adódó más </a:t>
            </a:r>
            <a:r>
              <a:rPr lang="hu-HU" sz="1600" dirty="0" err="1"/>
              <a:t>repozitóriumi</a:t>
            </a:r>
            <a:r>
              <a:rPr lang="hu-HU" sz="1600" dirty="0"/>
              <a:t> rendszerekkel való </a:t>
            </a:r>
            <a:r>
              <a:rPr lang="hu-HU" sz="1600" dirty="0" smtClean="0"/>
              <a:t>összekapcsolhatóság</a:t>
            </a:r>
            <a:r>
              <a:rPr lang="hu-HU" sz="1600" dirty="0"/>
              <a:t>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hu-HU" sz="1600" dirty="0"/>
              <a:t>A feltöltött adatok DOI-</a:t>
            </a:r>
            <a:r>
              <a:rPr lang="hu-HU" sz="1600" dirty="0" err="1"/>
              <a:t>val</a:t>
            </a:r>
            <a:r>
              <a:rPr lang="hu-HU" sz="1600" dirty="0"/>
              <a:t> elláthatósága </a:t>
            </a:r>
            <a:r>
              <a:rPr lang="hu-HU" sz="1600" dirty="0" smtClean="0"/>
              <a:t>megoldott a </a:t>
            </a:r>
            <a:r>
              <a:rPr lang="hu-HU" sz="1600" dirty="0"/>
              <a:t>rendszerben létrejövő </a:t>
            </a:r>
            <a:r>
              <a:rPr lang="hu-HU" sz="1600" dirty="0" err="1" smtClean="0"/>
              <a:t>Handle</a:t>
            </a:r>
            <a:r>
              <a:rPr lang="hu-HU" sz="1600" dirty="0" smtClean="0"/>
              <a:t>-azonosítók révén</a:t>
            </a:r>
            <a:r>
              <a:rPr lang="hu-HU" sz="1600" dirty="0"/>
              <a:t> 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hu-HU" sz="1600" dirty="0"/>
              <a:t>Napi szintű biztonsági mentések​ </a:t>
            </a:r>
          </a:p>
          <a:p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4644008" y="2204864"/>
            <a:ext cx="4320480" cy="39087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hu-HU" b="1" dirty="0" smtClean="0">
                <a:solidFill>
                  <a:srgbClr val="002060"/>
                </a:solidFill>
              </a:rPr>
              <a:t>Hátrányok</a:t>
            </a:r>
            <a:r>
              <a:rPr lang="hu-HU" dirty="0" smtClean="0">
                <a:solidFill>
                  <a:srgbClr val="002060"/>
                </a:solidFill>
              </a:rPr>
              <a:t>:</a:t>
            </a:r>
            <a:r>
              <a:rPr lang="hu-HU" dirty="0">
                <a:solidFill>
                  <a:srgbClr val="002060"/>
                </a:solidFill>
              </a:rPr>
              <a:t> </a:t>
            </a:r>
            <a:endParaRPr lang="hu-HU" dirty="0" smtClean="0">
              <a:solidFill>
                <a:srgbClr val="002060"/>
              </a:solidFill>
            </a:endParaRPr>
          </a:p>
          <a:p>
            <a:pPr fontAlgn="base"/>
            <a:endParaRPr lang="hu-HU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hu-HU" sz="1600" dirty="0"/>
              <a:t>Nincs a </a:t>
            </a:r>
            <a:r>
              <a:rPr lang="hu-HU" sz="1600" dirty="0" err="1"/>
              <a:t>repozitóriumhoz</a:t>
            </a:r>
            <a:r>
              <a:rPr lang="hu-HU" sz="1600" dirty="0"/>
              <a:t> </a:t>
            </a:r>
            <a:r>
              <a:rPr lang="hu-HU" sz="1600" dirty="0" smtClean="0"/>
              <a:t>fejlesztő, </a:t>
            </a:r>
            <a:r>
              <a:rPr lang="hu-HU" sz="1600" dirty="0"/>
              <a:t>ami megnehezíti a strukturális </a:t>
            </a:r>
            <a:r>
              <a:rPr lang="hu-HU" sz="1600" dirty="0" smtClean="0"/>
              <a:t>átalakításokat</a:t>
            </a:r>
            <a:r>
              <a:rPr lang="hu-HU" sz="1600" dirty="0"/>
              <a:t>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hu-HU" sz="1600" dirty="0" smtClean="0"/>
              <a:t>Nincsen előfizetésünk a</a:t>
            </a:r>
            <a:r>
              <a:rPr lang="hu-HU" sz="1600" dirty="0"/>
              <a:t> </a:t>
            </a:r>
            <a:r>
              <a:rPr lang="hu-HU" sz="1600" dirty="0" err="1"/>
              <a:t>DataCite</a:t>
            </a:r>
            <a:r>
              <a:rPr lang="hu-HU" sz="1600" dirty="0"/>
              <a:t>-DOI-ügynökséggel, akik kutatási adatokra adnak </a:t>
            </a:r>
            <a:r>
              <a:rPr lang="hu-HU" sz="1600" dirty="0" smtClean="0"/>
              <a:t>DOI-azonosítókat</a:t>
            </a:r>
            <a:r>
              <a:rPr lang="hu-HU" sz="1600" dirty="0"/>
              <a:t>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hu-HU" sz="1600" dirty="0"/>
              <a:t>A PEA ismertsége nem kielégítő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hu-HU" sz="1600" dirty="0"/>
              <a:t>Nem túl felhasználóbarát </a:t>
            </a:r>
            <a:endParaRPr lang="hu-HU" sz="1600" dirty="0" smtClean="0"/>
          </a:p>
          <a:p>
            <a:pPr fontAlgn="base"/>
            <a:endParaRPr lang="hu-HU" sz="1600" dirty="0" smtClean="0"/>
          </a:p>
          <a:p>
            <a:pPr algn="ctr" fontAlgn="base"/>
            <a:r>
              <a:rPr lang="hu-HU" b="1" dirty="0">
                <a:solidFill>
                  <a:srgbClr val="002060"/>
                </a:solidFill>
              </a:rPr>
              <a:t>Továbblépés/ alternatíva:</a:t>
            </a:r>
            <a:endParaRPr lang="hu-HU" b="1" dirty="0">
              <a:solidFill>
                <a:srgbClr val="002060"/>
              </a:solidFill>
            </a:endParaRPr>
          </a:p>
          <a:p>
            <a:pPr fontAlgn="base"/>
            <a:r>
              <a:rPr lang="hu-HU" sz="1600" dirty="0"/>
              <a:t>•	</a:t>
            </a:r>
            <a:r>
              <a:rPr lang="hu-HU" sz="1600" dirty="0" smtClean="0"/>
              <a:t>Magyar: </a:t>
            </a:r>
            <a:r>
              <a:rPr lang="hu-HU" sz="1600" dirty="0" err="1" smtClean="0"/>
              <a:t>Concorda</a:t>
            </a:r>
            <a:r>
              <a:rPr lang="hu-HU" sz="1600" dirty="0" smtClean="0"/>
              <a:t> </a:t>
            </a:r>
            <a:endParaRPr lang="hu-HU" sz="1600" dirty="0"/>
          </a:p>
          <a:p>
            <a:pPr fontAlgn="base"/>
            <a:r>
              <a:rPr lang="hu-HU" sz="1600" dirty="0"/>
              <a:t>•	</a:t>
            </a:r>
            <a:r>
              <a:rPr lang="hu-HU" sz="1600" dirty="0" smtClean="0"/>
              <a:t>Nemzetközi: </a:t>
            </a:r>
            <a:r>
              <a:rPr lang="hu-HU" sz="1600" dirty="0" err="1" smtClean="0"/>
              <a:t>Zenodo</a:t>
            </a:r>
            <a:r>
              <a:rPr lang="hu-HU" sz="1600" dirty="0" smtClean="0"/>
              <a:t>, </a:t>
            </a:r>
            <a:r>
              <a:rPr lang="hu-HU" sz="1600" dirty="0" err="1" smtClean="0"/>
              <a:t>Figshare</a:t>
            </a:r>
            <a:r>
              <a:rPr lang="hu-HU" sz="1600" dirty="0" smtClean="0"/>
              <a:t>, DRYAD</a:t>
            </a:r>
            <a:endParaRPr lang="hu-HU" sz="1600" dirty="0"/>
          </a:p>
          <a:p>
            <a:pPr fontAlgn="base"/>
            <a:endParaRPr lang="hu-HU" sz="1600" dirty="0"/>
          </a:p>
          <a:p>
            <a:endParaRPr lang="hu-HU" dirty="0"/>
          </a:p>
        </p:txBody>
      </p:sp>
      <p:cxnSp>
        <p:nvCxnSpPr>
          <p:cNvPr id="16" name="Egyenes összekötő 15"/>
          <p:cNvCxnSpPr/>
          <p:nvPr/>
        </p:nvCxnSpPr>
        <p:spPr>
          <a:xfrm>
            <a:off x="4571473" y="2301845"/>
            <a:ext cx="0" cy="4176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30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ímlap"/>
          <p:cNvPicPr>
            <a:picLocks noChangeAspect="1" noChangeArrowheads="1"/>
          </p:cNvPicPr>
          <p:nvPr/>
        </p:nvPicPr>
        <p:blipFill>
          <a:blip r:embed="rId3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52"/>
            <a:ext cx="2448273" cy="489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écsi Tudományegyetem – Wikipéd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67776"/>
            <a:ext cx="1114496" cy="111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0" descr="https://pea.lib.pte.hu/bitstream/handle/pea/17370/PTE%20EKTK_magyar_fekvo.png?sequence=8&amp;isAllowed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35" name="Picture 11" descr="C:\Users\volgyibence\Desktop\PTE EKTK_magyar_fekv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575" y="888324"/>
            <a:ext cx="2308494" cy="568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Csoportba foglalás 2"/>
          <p:cNvGrpSpPr/>
          <p:nvPr/>
        </p:nvGrpSpPr>
        <p:grpSpPr>
          <a:xfrm>
            <a:off x="0" y="0"/>
            <a:ext cx="9144000" cy="1711657"/>
            <a:chOff x="0" y="0"/>
            <a:chExt cx="9144000" cy="1711657"/>
          </a:xfrm>
        </p:grpSpPr>
        <p:sp>
          <p:nvSpPr>
            <p:cNvPr id="6" name="Derékszögű háromszög 5"/>
            <p:cNvSpPr/>
            <p:nvPr/>
          </p:nvSpPr>
          <p:spPr>
            <a:xfrm>
              <a:off x="3262784" y="0"/>
              <a:ext cx="1872208" cy="1595259"/>
            </a:xfrm>
            <a:prstGeom prst="rtTriangle">
              <a:avLst/>
            </a:prstGeom>
            <a:solidFill>
              <a:srgbClr val="6495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Téglalap 6"/>
            <p:cNvSpPr/>
            <p:nvPr/>
          </p:nvSpPr>
          <p:spPr>
            <a:xfrm>
              <a:off x="0" y="0"/>
              <a:ext cx="3262784" cy="1595259"/>
            </a:xfrm>
            <a:prstGeom prst="rect">
              <a:avLst/>
            </a:prstGeom>
            <a:solidFill>
              <a:srgbClr val="6495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Téglalap 11"/>
            <p:cNvSpPr/>
            <p:nvPr/>
          </p:nvSpPr>
          <p:spPr>
            <a:xfrm>
              <a:off x="0" y="1595260"/>
              <a:ext cx="9144000" cy="116397"/>
            </a:xfrm>
            <a:prstGeom prst="rect">
              <a:avLst/>
            </a:prstGeom>
            <a:solidFill>
              <a:srgbClr val="6495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9" name="Téglalap 8"/>
          <p:cNvSpPr/>
          <p:nvPr/>
        </p:nvSpPr>
        <p:spPr>
          <a:xfrm>
            <a:off x="155575" y="263014"/>
            <a:ext cx="3281668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4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Bahnschrift" panose="020B0502040204020203" pitchFamily="34" charset="0"/>
              </a:rPr>
              <a:t>Adatkezelés</a:t>
            </a:r>
            <a:endParaRPr lang="hu-HU" sz="4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Bahnschrift" panose="020B0502040204020203" pitchFamily="34" charset="0"/>
            </a:endParaRPr>
          </a:p>
        </p:txBody>
      </p:sp>
      <p:cxnSp>
        <p:nvCxnSpPr>
          <p:cNvPr id="11" name="Egyenes összekötő 10"/>
          <p:cNvCxnSpPr/>
          <p:nvPr/>
        </p:nvCxnSpPr>
        <p:spPr>
          <a:xfrm>
            <a:off x="-13037" y="1766262"/>
            <a:ext cx="91700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églalap 17"/>
          <p:cNvSpPr/>
          <p:nvPr/>
        </p:nvSpPr>
        <p:spPr>
          <a:xfrm>
            <a:off x="179512" y="1056973"/>
            <a:ext cx="7663016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u-HU" sz="20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Bahnschrift" panose="020B0502040204020203" pitchFamily="34" charset="0"/>
              </a:rPr>
              <a:t>Kihívások  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155573" y="1778094"/>
            <a:ext cx="898842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hu-HU" sz="2000" b="1" dirty="0">
                <a:latin typeface="Bahnschrift Light" panose="020B0502040204020203" pitchFamily="34" charset="0"/>
              </a:rPr>
              <a:t>Kulturális változás (kutatói gondolkodásmód) 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hu-HU" dirty="0">
                <a:latin typeface="Bahnschrift Light" panose="020B0502040204020203" pitchFamily="34" charset="0"/>
              </a:rPr>
              <a:t>Hozzáállás: meggyőzés és bizalom 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hu-HU" dirty="0">
                <a:latin typeface="Bahnschrift Light" panose="020B0502040204020203" pitchFamily="34" charset="0"/>
              </a:rPr>
              <a:t>Meg kell találni a megfelelő ösztönzési rendszert, hogy a kutatók megértsék, a megfelelő adatkezelés az ő javukat szolgálja.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hu-HU" sz="2000" b="1" dirty="0">
                <a:latin typeface="Bahnschrift Light" panose="020B0502040204020203" pitchFamily="34" charset="0"/>
              </a:rPr>
              <a:t>Oktatás, képzések (készségek fejlesztése) 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hu-HU" dirty="0">
                <a:latin typeface="Bahnschrift Light" panose="020B0502040204020203" pitchFamily="34" charset="0"/>
              </a:rPr>
              <a:t>Ki kell alakítani a megfelelő képzéseket és oktatásokat, amelyek segítik a kutatókat. 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hu-HU" dirty="0">
                <a:latin typeface="Bahnschrift Light" panose="020B0502040204020203" pitchFamily="34" charset="0"/>
              </a:rPr>
              <a:t>Kutatási adatkezelés beépülése az egyetemi képzésekbe 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hu-HU" dirty="0">
                <a:latin typeface="Bahnschrift Light" panose="020B0502040204020203" pitchFamily="34" charset="0"/>
              </a:rPr>
              <a:t>Fiatal kutatók készségeinek fejlesztése 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hu-HU" dirty="0">
                <a:latin typeface="Bahnschrift Light" panose="020B0502040204020203" pitchFamily="34" charset="0"/>
              </a:rPr>
              <a:t>Segédanyagok, tananyag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hu-HU" sz="2000" b="1" dirty="0">
                <a:latin typeface="Bahnschrift Light" panose="020B0502040204020203" pitchFamily="34" charset="0"/>
              </a:rPr>
              <a:t>A belső politikák/irányelvek kialakítása, stratégiai összehangolása</a:t>
            </a:r>
            <a:r>
              <a:rPr lang="hu-HU" sz="2000" dirty="0">
                <a:latin typeface="Bahnschrift Light" panose="020B0502040204020203" pitchFamily="34" charset="0"/>
              </a:rPr>
              <a:t> 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hu-HU" dirty="0">
                <a:latin typeface="Bahnschrift Light" panose="020B0502040204020203" pitchFamily="34" charset="0"/>
              </a:rPr>
              <a:t>PTE elköteleződése az Open Science (Nyílt Tudomány) irányába 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hu-HU" dirty="0">
                <a:latin typeface="Bahnschrift Light" panose="020B0502040204020203" pitchFamily="34" charset="0"/>
              </a:rPr>
              <a:t>PTE szintű “tudományetikai bizottság” felállításának szükségessége</a:t>
            </a:r>
            <a:r>
              <a:rPr lang="hu-HU" sz="2000" dirty="0">
                <a:latin typeface="Bahnschrift Light" panose="020B0502040204020203" pitchFamily="34" charset="0"/>
              </a:rPr>
              <a:t>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hu-HU" sz="2000" b="1" dirty="0">
                <a:latin typeface="Bahnschrift Light" panose="020B0502040204020203" pitchFamily="34" charset="0"/>
              </a:rPr>
              <a:t>Az adatkezelés fontossága, jogi és etikai kérdések</a:t>
            </a:r>
            <a:r>
              <a:rPr lang="hu-HU" sz="2000" dirty="0">
                <a:latin typeface="Bahnschrift Light" panose="020B0502040204020203" pitchFamily="34" charset="0"/>
              </a:rPr>
              <a:t> 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hu-HU" dirty="0">
                <a:latin typeface="Bahnschrift Light" panose="020B0502040204020203" pitchFamily="34" charset="0"/>
              </a:rPr>
              <a:t>Szerzői jogi ismeretek (Ki a tulajdonosa a kutatási adatoknak?) 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hu-HU" dirty="0">
                <a:latin typeface="Bahnschrift Light" panose="020B0502040204020203" pitchFamily="34" charset="0"/>
              </a:rPr>
              <a:t>Etikai kérdések  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hu-HU" sz="2000" dirty="0">
              <a:latin typeface="Bahnschrift Light" panose="020B0502040204020203" pitchFamily="34" charset="0"/>
            </a:endParaRPr>
          </a:p>
        </p:txBody>
      </p:sp>
      <p:cxnSp>
        <p:nvCxnSpPr>
          <p:cNvPr id="20" name="Egyenes összekötő 19"/>
          <p:cNvCxnSpPr/>
          <p:nvPr/>
        </p:nvCxnSpPr>
        <p:spPr>
          <a:xfrm>
            <a:off x="-13037" y="6669360"/>
            <a:ext cx="4427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4716016" y="6669360"/>
            <a:ext cx="4427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ia számának helye 12"/>
          <p:cNvSpPr>
            <a:spLocks noGrp="1"/>
          </p:cNvSpPr>
          <p:nvPr>
            <p:ph type="sldNum" sz="quarter" idx="12"/>
          </p:nvPr>
        </p:nvSpPr>
        <p:spPr>
          <a:xfrm>
            <a:off x="3505200" y="6477595"/>
            <a:ext cx="2133600" cy="365125"/>
          </a:xfrm>
        </p:spPr>
        <p:txBody>
          <a:bodyPr/>
          <a:lstStyle/>
          <a:p>
            <a:pPr algn="ctr"/>
            <a:fld id="{6F9CC78E-556A-463A-B039-338AE1CB9927}" type="slidenum">
              <a:rPr lang="hu-HU" smtClean="0"/>
              <a:pPr algn="ctr"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353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ímlap"/>
          <p:cNvPicPr>
            <a:picLocks noChangeAspect="1" noChangeArrowheads="1"/>
          </p:cNvPicPr>
          <p:nvPr/>
        </p:nvPicPr>
        <p:blipFill>
          <a:blip r:embed="rId3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52"/>
            <a:ext cx="2448273" cy="489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écsi Tudományegyetem – Wikipéd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67776"/>
            <a:ext cx="1114496" cy="111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0" descr="https://pea.lib.pte.hu/bitstream/handle/pea/17370/PTE%20EKTK_magyar_fekvo.png?sequence=8&amp;isAllowed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35" name="Picture 11" descr="C:\Users\volgyibence\Desktop\PTE EKTK_magyar_fekv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575" y="888324"/>
            <a:ext cx="2308494" cy="568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Csoportba foglalás 2"/>
          <p:cNvGrpSpPr/>
          <p:nvPr/>
        </p:nvGrpSpPr>
        <p:grpSpPr>
          <a:xfrm>
            <a:off x="0" y="0"/>
            <a:ext cx="9144000" cy="1711657"/>
            <a:chOff x="0" y="0"/>
            <a:chExt cx="9144000" cy="1711657"/>
          </a:xfrm>
        </p:grpSpPr>
        <p:sp>
          <p:nvSpPr>
            <p:cNvPr id="6" name="Derékszögű háromszög 5"/>
            <p:cNvSpPr/>
            <p:nvPr/>
          </p:nvSpPr>
          <p:spPr>
            <a:xfrm>
              <a:off x="3262784" y="0"/>
              <a:ext cx="1872208" cy="1595259"/>
            </a:xfrm>
            <a:prstGeom prst="rtTriangle">
              <a:avLst/>
            </a:prstGeom>
            <a:solidFill>
              <a:srgbClr val="6495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Téglalap 6"/>
            <p:cNvSpPr/>
            <p:nvPr/>
          </p:nvSpPr>
          <p:spPr>
            <a:xfrm>
              <a:off x="0" y="0"/>
              <a:ext cx="3262784" cy="1595259"/>
            </a:xfrm>
            <a:prstGeom prst="rect">
              <a:avLst/>
            </a:prstGeom>
            <a:solidFill>
              <a:srgbClr val="6495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Téglalap 11"/>
            <p:cNvSpPr/>
            <p:nvPr/>
          </p:nvSpPr>
          <p:spPr>
            <a:xfrm>
              <a:off x="0" y="1595260"/>
              <a:ext cx="9144000" cy="116397"/>
            </a:xfrm>
            <a:prstGeom prst="rect">
              <a:avLst/>
            </a:prstGeom>
            <a:solidFill>
              <a:srgbClr val="6495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9" name="Téglalap 8"/>
          <p:cNvSpPr/>
          <p:nvPr/>
        </p:nvSpPr>
        <p:spPr>
          <a:xfrm>
            <a:off x="155575" y="263014"/>
            <a:ext cx="3281668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4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Bahnschrift" panose="020B0502040204020203" pitchFamily="34" charset="0"/>
              </a:rPr>
              <a:t>Adatkezelés</a:t>
            </a:r>
            <a:endParaRPr lang="hu-HU" sz="4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Bahnschrift" panose="020B0502040204020203" pitchFamily="34" charset="0"/>
            </a:endParaRPr>
          </a:p>
        </p:txBody>
      </p:sp>
      <p:cxnSp>
        <p:nvCxnSpPr>
          <p:cNvPr id="11" name="Egyenes összekötő 10"/>
          <p:cNvCxnSpPr/>
          <p:nvPr/>
        </p:nvCxnSpPr>
        <p:spPr>
          <a:xfrm>
            <a:off x="-13037" y="1766262"/>
            <a:ext cx="91700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églalap 17"/>
          <p:cNvSpPr/>
          <p:nvPr/>
        </p:nvSpPr>
        <p:spPr>
          <a:xfrm>
            <a:off x="179512" y="1056973"/>
            <a:ext cx="7663016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u-HU" sz="20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Bahnschrift" panose="020B0502040204020203" pitchFamily="34" charset="0"/>
              </a:rPr>
              <a:t>Könyvtári szerepvállalás </a:t>
            </a:r>
            <a:r>
              <a:rPr lang="hu-HU" sz="20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Bahnschrift" panose="020B0502040204020203" pitchFamily="34" charset="0"/>
              </a:rPr>
              <a:t> 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155573" y="1778094"/>
            <a:ext cx="89884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hu-HU" sz="2000" dirty="0">
                <a:latin typeface="Bahnschrift Light" panose="020B0502040204020203" pitchFamily="34" charset="0"/>
              </a:rPr>
              <a:t>Helyzetkép készítése (Kutatási adatkezeléssel kapcsolatos kérdőíves felmérés- 2021)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hu-HU" sz="2000" dirty="0">
              <a:latin typeface="Bahnschrift Light" panose="020B0502040204020203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hu-HU" sz="2000" dirty="0">
                <a:latin typeface="Bahnschrift Light" panose="020B0502040204020203" pitchFamily="34" charset="0"/>
              </a:rPr>
              <a:t>Előadások, tréningek szervezése, pl. Kutatási adatkezelés a fenntarthatóság és a láthatóság jegyében NKFIH és EKK HUNOR közös eseménysorozatban (2021. 09.27.)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hu-HU" sz="2000" dirty="0">
              <a:latin typeface="Bahnschrift Light" panose="020B0502040204020203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hu-HU" sz="2000" dirty="0">
                <a:latin typeface="Bahnschrift Light" panose="020B0502040204020203" pitchFamily="34" charset="0"/>
              </a:rPr>
              <a:t>Technikai infrastruktúra biztosítása - intézményi </a:t>
            </a:r>
            <a:r>
              <a:rPr lang="hu-HU" sz="2000" dirty="0" err="1">
                <a:latin typeface="Bahnschrift Light" panose="020B0502040204020203" pitchFamily="34" charset="0"/>
              </a:rPr>
              <a:t>repozitórium</a:t>
            </a:r>
            <a:r>
              <a:rPr lang="hu-HU" sz="2000" dirty="0">
                <a:latin typeface="Bahnschrift Light" panose="020B0502040204020203" pitchFamily="34" charset="0"/>
              </a:rPr>
              <a:t> (PEA) üzemeltetés </a:t>
            </a:r>
            <a:r>
              <a:rPr lang="hu-HU" sz="2000" dirty="0" smtClean="0">
                <a:latin typeface="Bahnschrift Light" panose="020B0502040204020203" pitchFamily="34" charset="0"/>
              </a:rPr>
              <a:t>, fejlesztés, együttműködés kutatókkal</a:t>
            </a:r>
            <a:r>
              <a:rPr lang="hu-HU" dirty="0" smtClean="0">
                <a:latin typeface="Bahnschrift Light" panose="020B0502040204020203" pitchFamily="34" charset="0"/>
              </a:rPr>
              <a:t> 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hu-HU" sz="2000" dirty="0">
              <a:latin typeface="Bahnschrift Light" panose="020B0502040204020203" pitchFamily="34" charset="0"/>
            </a:endParaRPr>
          </a:p>
        </p:txBody>
      </p:sp>
      <p:cxnSp>
        <p:nvCxnSpPr>
          <p:cNvPr id="20" name="Egyenes összekötő 19"/>
          <p:cNvCxnSpPr/>
          <p:nvPr/>
        </p:nvCxnSpPr>
        <p:spPr>
          <a:xfrm>
            <a:off x="-13037" y="6669360"/>
            <a:ext cx="4427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4716016" y="6669360"/>
            <a:ext cx="4427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ia számának helye 12"/>
          <p:cNvSpPr>
            <a:spLocks noGrp="1"/>
          </p:cNvSpPr>
          <p:nvPr>
            <p:ph type="sldNum" sz="quarter" idx="12"/>
          </p:nvPr>
        </p:nvSpPr>
        <p:spPr>
          <a:xfrm>
            <a:off x="3505200" y="6477595"/>
            <a:ext cx="2133600" cy="365125"/>
          </a:xfrm>
        </p:spPr>
        <p:txBody>
          <a:bodyPr/>
          <a:lstStyle/>
          <a:p>
            <a:pPr algn="ctr"/>
            <a:fld id="{6F9CC78E-556A-463A-B039-338AE1CB9927}" type="slidenum">
              <a:rPr lang="hu-HU" smtClean="0"/>
              <a:pPr algn="ctr"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308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ímlap"/>
          <p:cNvPicPr>
            <a:picLocks noChangeAspect="1" noChangeArrowheads="1"/>
          </p:cNvPicPr>
          <p:nvPr/>
        </p:nvPicPr>
        <p:blipFill>
          <a:blip r:embed="rId3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129042"/>
            <a:ext cx="2448273" cy="489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écsi Tudományegyetem – Wikipéd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943" y="1556792"/>
            <a:ext cx="1114496" cy="111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0" descr="https://pea.lib.pte.hu/bitstream/handle/pea/17370/PTE%20EKTK_magyar_fekvo.png?sequence=8&amp;isAllowed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35" name="Picture 11" descr="C:\Users\volgyibence\Desktop\PTE EKTK_magyar_fekv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537" y="4005064"/>
            <a:ext cx="2308494" cy="568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Csoportba foglalás 2"/>
          <p:cNvGrpSpPr/>
          <p:nvPr/>
        </p:nvGrpSpPr>
        <p:grpSpPr>
          <a:xfrm>
            <a:off x="0" y="0"/>
            <a:ext cx="9144000" cy="6957392"/>
            <a:chOff x="0" y="0"/>
            <a:chExt cx="9144000" cy="1711657"/>
          </a:xfrm>
        </p:grpSpPr>
        <p:sp>
          <p:nvSpPr>
            <p:cNvPr id="6" name="Derékszögű háromszög 5"/>
            <p:cNvSpPr/>
            <p:nvPr/>
          </p:nvSpPr>
          <p:spPr>
            <a:xfrm>
              <a:off x="3262784" y="0"/>
              <a:ext cx="1872208" cy="1595259"/>
            </a:xfrm>
            <a:prstGeom prst="rtTriangle">
              <a:avLst/>
            </a:prstGeom>
            <a:solidFill>
              <a:srgbClr val="6495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Téglalap 6"/>
            <p:cNvSpPr/>
            <p:nvPr/>
          </p:nvSpPr>
          <p:spPr>
            <a:xfrm>
              <a:off x="0" y="0"/>
              <a:ext cx="3262784" cy="1595259"/>
            </a:xfrm>
            <a:prstGeom prst="rect">
              <a:avLst/>
            </a:prstGeom>
            <a:solidFill>
              <a:srgbClr val="6495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Téglalap 11"/>
            <p:cNvSpPr/>
            <p:nvPr/>
          </p:nvSpPr>
          <p:spPr>
            <a:xfrm>
              <a:off x="0" y="1595260"/>
              <a:ext cx="9144000" cy="116397"/>
            </a:xfrm>
            <a:prstGeom prst="rect">
              <a:avLst/>
            </a:prstGeom>
            <a:solidFill>
              <a:srgbClr val="6495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9" name="Téglalap 8"/>
          <p:cNvSpPr/>
          <p:nvPr/>
        </p:nvSpPr>
        <p:spPr>
          <a:xfrm>
            <a:off x="-1" y="2420888"/>
            <a:ext cx="3923929" cy="224676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28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Bahnschrift" panose="020B0502040204020203" pitchFamily="34" charset="0"/>
              </a:rPr>
              <a:t>Köszönjük </a:t>
            </a:r>
          </a:p>
          <a:p>
            <a:pPr algn="ctr"/>
            <a:r>
              <a:rPr lang="hu-HU" sz="28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Bahnschrift" panose="020B0502040204020203" pitchFamily="34" charset="0"/>
              </a:rPr>
              <a:t>a </a:t>
            </a:r>
            <a:r>
              <a:rPr lang="hu-HU" sz="28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Bahnschrift" panose="020B0502040204020203" pitchFamily="34" charset="0"/>
              </a:rPr>
              <a:t>TK Szociológia Intézet </a:t>
            </a:r>
          </a:p>
          <a:p>
            <a:pPr algn="ctr"/>
            <a:r>
              <a:rPr lang="hu-HU" sz="28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Bahnschrift" panose="020B0502040204020203" pitchFamily="34" charset="0"/>
              </a:rPr>
              <a:t>és a </a:t>
            </a:r>
          </a:p>
          <a:p>
            <a:pPr algn="ctr"/>
            <a:r>
              <a:rPr lang="hu-HU" sz="28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Bahnschrift" panose="020B0502040204020203" pitchFamily="34" charset="0"/>
              </a:rPr>
              <a:t>TÁRKI Adatbank </a:t>
            </a:r>
            <a:r>
              <a:rPr lang="hu-HU" sz="28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Bahnschrift" panose="020B0502040204020203" pitchFamily="34" charset="0"/>
              </a:rPr>
              <a:t>szervezőmunkáját!</a:t>
            </a:r>
            <a:endParaRPr lang="hu-HU" sz="28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Bahnschrift" panose="020B0502040204020203" pitchFamily="34" charset="0"/>
            </a:endParaRPr>
          </a:p>
        </p:txBody>
      </p:sp>
      <p:cxnSp>
        <p:nvCxnSpPr>
          <p:cNvPr id="20" name="Egyenes összekötő 19"/>
          <p:cNvCxnSpPr/>
          <p:nvPr/>
        </p:nvCxnSpPr>
        <p:spPr>
          <a:xfrm>
            <a:off x="-13037" y="6669360"/>
            <a:ext cx="4427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4716016" y="6669360"/>
            <a:ext cx="4427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ia számának helye 12"/>
          <p:cNvSpPr>
            <a:spLocks noGrp="1"/>
          </p:cNvSpPr>
          <p:nvPr>
            <p:ph type="sldNum" sz="quarter" idx="12"/>
          </p:nvPr>
        </p:nvSpPr>
        <p:spPr>
          <a:xfrm>
            <a:off x="3505200" y="6477595"/>
            <a:ext cx="2133600" cy="365125"/>
          </a:xfrm>
        </p:spPr>
        <p:txBody>
          <a:bodyPr/>
          <a:lstStyle/>
          <a:p>
            <a:pPr algn="ctr"/>
            <a:fld id="{6F9CC78E-556A-463A-B039-338AE1CB9927}" type="slidenum">
              <a:rPr lang="hu-HU" smtClean="0">
                <a:solidFill>
                  <a:schemeClr val="bg1"/>
                </a:solidFill>
              </a:rPr>
              <a:pPr algn="ctr"/>
              <a:t>6</a:t>
            </a:fld>
            <a:endParaRPr lang="hu-HU" dirty="0">
              <a:solidFill>
                <a:schemeClr val="bg1"/>
              </a:solidFill>
            </a:endParaRPr>
          </a:p>
        </p:txBody>
      </p:sp>
      <p:grpSp>
        <p:nvGrpSpPr>
          <p:cNvPr id="25" name="Csoportba foglalás 24"/>
          <p:cNvGrpSpPr/>
          <p:nvPr/>
        </p:nvGrpSpPr>
        <p:grpSpPr>
          <a:xfrm>
            <a:off x="691864" y="5126473"/>
            <a:ext cx="3416530" cy="1277431"/>
            <a:chOff x="650645" y="5455961"/>
            <a:chExt cx="3416530" cy="1277431"/>
          </a:xfrm>
        </p:grpSpPr>
        <p:grpSp>
          <p:nvGrpSpPr>
            <p:cNvPr id="26" name="Csoportba foglalás 25"/>
            <p:cNvGrpSpPr/>
            <p:nvPr/>
          </p:nvGrpSpPr>
          <p:grpSpPr>
            <a:xfrm>
              <a:off x="650645" y="5455961"/>
              <a:ext cx="3312735" cy="1084076"/>
              <a:chOff x="715021" y="5660780"/>
              <a:chExt cx="2606027" cy="1084076"/>
            </a:xfrm>
          </p:grpSpPr>
          <p:sp>
            <p:nvSpPr>
              <p:cNvPr id="29" name="Isosceles Triangle 7">
                <a:extLst>
                  <a:ext uri="{FF2B5EF4-FFF2-40B4-BE49-F238E27FC236}">
                    <a16:creationId xmlns:a16="http://schemas.microsoft.com/office/drawing/2014/main" id="{87ECCED5-BBE5-4730-9149-D7203FBAACFB}"/>
                  </a:ext>
                </a:extLst>
              </p:cNvPr>
              <p:cNvSpPr/>
              <p:nvPr/>
            </p:nvSpPr>
            <p:spPr>
              <a:xfrm>
                <a:off x="715021" y="6134752"/>
                <a:ext cx="273756" cy="264682"/>
              </a:xfrm>
              <a:custGeom>
                <a:avLst/>
                <a:gdLst/>
                <a:ahLst/>
                <a:cxnLst/>
                <a:rect l="l" t="t" r="r" b="b"/>
                <a:pathLst>
                  <a:path w="3974643" h="2769493">
                    <a:moveTo>
                      <a:pt x="2571683" y="1503312"/>
                    </a:moveTo>
                    <a:lnTo>
                      <a:pt x="3971139" y="2769493"/>
                    </a:lnTo>
                    <a:lnTo>
                      <a:pt x="11139" y="2769493"/>
                    </a:lnTo>
                    <a:lnTo>
                      <a:pt x="1379949" y="1519144"/>
                    </a:lnTo>
                    <a:lnTo>
                      <a:pt x="1958490" y="2051854"/>
                    </a:lnTo>
                    <a:close/>
                    <a:moveTo>
                      <a:pt x="3937314" y="281663"/>
                    </a:moveTo>
                    <a:lnTo>
                      <a:pt x="3937314" y="2593551"/>
                    </a:lnTo>
                    <a:lnTo>
                      <a:pt x="2677314" y="1415127"/>
                    </a:lnTo>
                    <a:lnTo>
                      <a:pt x="2832378" y="1270103"/>
                    </a:lnTo>
                    <a:close/>
                    <a:moveTo>
                      <a:pt x="0" y="248514"/>
                    </a:moveTo>
                    <a:lnTo>
                      <a:pt x="1254302" y="1403451"/>
                    </a:lnTo>
                    <a:lnTo>
                      <a:pt x="0" y="2576545"/>
                    </a:lnTo>
                    <a:close/>
                    <a:moveTo>
                      <a:pt x="7636" y="0"/>
                    </a:moveTo>
                    <a:lnTo>
                      <a:pt x="3974643" y="0"/>
                    </a:lnTo>
                    <a:lnTo>
                      <a:pt x="1962498" y="18000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직사각형 49">
                <a:extLst>
                  <a:ext uri="{FF2B5EF4-FFF2-40B4-BE49-F238E27FC236}">
                    <a16:creationId xmlns:a16="http://schemas.microsoft.com/office/drawing/2014/main" id="{11CE0C85-5FD0-4F64-B578-502261E04B4B}"/>
                  </a:ext>
                </a:extLst>
              </p:cNvPr>
              <p:cNvSpPr/>
              <p:nvPr/>
            </p:nvSpPr>
            <p:spPr>
              <a:xfrm>
                <a:off x="1193801" y="6098525"/>
                <a:ext cx="190260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dirty="0">
                    <a:solidFill>
                      <a:schemeClr val="bg1"/>
                    </a:solidFill>
                  </a:rPr>
                  <a:t>fuzer.katalin@pte.hu</a:t>
                </a:r>
              </a:p>
            </p:txBody>
          </p:sp>
          <p:sp>
            <p:nvSpPr>
              <p:cNvPr id="31" name="Round Same Side Corner Rectangle 8">
                <a:extLst>
                  <a:ext uri="{FF2B5EF4-FFF2-40B4-BE49-F238E27FC236}">
                    <a16:creationId xmlns:a16="http://schemas.microsoft.com/office/drawing/2014/main" id="{E4451B41-2F0A-4F98-8F16-0D0192492445}"/>
                  </a:ext>
                </a:extLst>
              </p:cNvPr>
              <p:cNvSpPr/>
              <p:nvPr/>
            </p:nvSpPr>
            <p:spPr>
              <a:xfrm>
                <a:off x="721865" y="5660780"/>
                <a:ext cx="273756" cy="328182"/>
              </a:xfrm>
              <a:custGeom>
                <a:avLst/>
                <a:gdLst/>
                <a:ahLst/>
                <a:cxnLst/>
                <a:rect l="l" t="t" r="r" b="b"/>
                <a:pathLst>
                  <a:path w="3197597" h="3202496">
                    <a:moveTo>
                      <a:pt x="601421" y="1611393"/>
                    </a:moveTo>
                    <a:lnTo>
                      <a:pt x="2596176" y="1611393"/>
                    </a:lnTo>
                    <a:cubicBezTo>
                      <a:pt x="2928331" y="1611393"/>
                      <a:pt x="3197594" y="1880656"/>
                      <a:pt x="3197594" y="2212811"/>
                    </a:cubicBezTo>
                    <a:lnTo>
                      <a:pt x="3197594" y="2776360"/>
                    </a:lnTo>
                    <a:lnTo>
                      <a:pt x="3197597" y="2776360"/>
                    </a:lnTo>
                    <a:lnTo>
                      <a:pt x="3197597" y="2914824"/>
                    </a:lnTo>
                    <a:lnTo>
                      <a:pt x="3197198" y="2914824"/>
                    </a:lnTo>
                    <a:lnTo>
                      <a:pt x="3197198" y="3202496"/>
                    </a:lnTo>
                    <a:lnTo>
                      <a:pt x="398" y="3202496"/>
                    </a:lnTo>
                    <a:lnTo>
                      <a:pt x="398" y="2914824"/>
                    </a:lnTo>
                    <a:lnTo>
                      <a:pt x="0" y="2914824"/>
                    </a:lnTo>
                    <a:lnTo>
                      <a:pt x="0" y="2212811"/>
                    </a:lnTo>
                    <a:cubicBezTo>
                      <a:pt x="0" y="1880656"/>
                      <a:pt x="269266" y="1611393"/>
                      <a:pt x="601421" y="1611393"/>
                    </a:cubicBezTo>
                    <a:close/>
                    <a:moveTo>
                      <a:pt x="1598801" y="0"/>
                    </a:moveTo>
                    <a:cubicBezTo>
                      <a:pt x="1998649" y="0"/>
                      <a:pt x="2322791" y="324142"/>
                      <a:pt x="2322791" y="723993"/>
                    </a:cubicBezTo>
                    <a:cubicBezTo>
                      <a:pt x="2322791" y="1123843"/>
                      <a:pt x="1998649" y="1447985"/>
                      <a:pt x="1598801" y="1447985"/>
                    </a:cubicBezTo>
                    <a:cubicBezTo>
                      <a:pt x="1198951" y="1447985"/>
                      <a:pt x="874809" y="1123843"/>
                      <a:pt x="874809" y="723993"/>
                    </a:cubicBezTo>
                    <a:cubicBezTo>
                      <a:pt x="874809" y="324142"/>
                      <a:pt x="1198951" y="0"/>
                      <a:pt x="159880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3200"/>
              </a:p>
            </p:txBody>
          </p:sp>
          <p:sp>
            <p:nvSpPr>
              <p:cNvPr id="32" name="직사각형 49">
                <a:extLst>
                  <a:ext uri="{FF2B5EF4-FFF2-40B4-BE49-F238E27FC236}">
                    <a16:creationId xmlns:a16="http://schemas.microsoft.com/office/drawing/2014/main" id="{11CE0C85-5FD0-4F64-B578-502261E04B4B}"/>
                  </a:ext>
                </a:extLst>
              </p:cNvPr>
              <p:cNvSpPr/>
              <p:nvPr/>
            </p:nvSpPr>
            <p:spPr>
              <a:xfrm>
                <a:off x="1193799" y="5660780"/>
                <a:ext cx="212724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dirty="0">
                    <a:solidFill>
                      <a:schemeClr val="bg1"/>
                    </a:solidFill>
                  </a:rPr>
                  <a:t>dr. </a:t>
                </a:r>
                <a:r>
                  <a:rPr lang="en-US" altLang="ko-KR" dirty="0" err="1" smtClean="0">
                    <a:solidFill>
                      <a:schemeClr val="bg1"/>
                    </a:solidFill>
                  </a:rPr>
                  <a:t>habil</a:t>
                </a:r>
                <a:r>
                  <a:rPr lang="hu-HU" altLang="ko-KR" dirty="0" smtClean="0">
                    <a:solidFill>
                      <a:schemeClr val="bg1"/>
                    </a:solidFill>
                  </a:rPr>
                  <a:t>.</a:t>
                </a:r>
                <a:r>
                  <a:rPr lang="en-US" altLang="ko-KR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altLang="ko-KR" dirty="0" err="1">
                    <a:solidFill>
                      <a:schemeClr val="bg1"/>
                    </a:solidFill>
                  </a:rPr>
                  <a:t>Füzér</a:t>
                </a:r>
                <a:r>
                  <a:rPr lang="en-US" altLang="ko-KR" dirty="0">
                    <a:solidFill>
                      <a:schemeClr val="bg1"/>
                    </a:solidFill>
                  </a:rPr>
                  <a:t> </a:t>
                </a:r>
                <a:r>
                  <a:rPr lang="en-US" altLang="ko-KR" dirty="0" err="1">
                    <a:solidFill>
                      <a:schemeClr val="bg1"/>
                    </a:solidFill>
                  </a:rPr>
                  <a:t>Katalin</a:t>
                </a:r>
                <a:endParaRPr lang="en-US" altLang="ko-KR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7" name="Oval 35">
              <a:extLst>
                <a:ext uri="{FF2B5EF4-FFF2-40B4-BE49-F238E27FC236}">
                  <a16:creationId xmlns:a16="http://schemas.microsoft.com/office/drawing/2014/main" id="{BCF76AF1-1ADE-45FB-9D44-99BC7FEECFA3}"/>
                </a:ext>
              </a:extLst>
            </p:cNvPr>
            <p:cNvSpPr/>
            <p:nvPr/>
          </p:nvSpPr>
          <p:spPr>
            <a:xfrm>
              <a:off x="668042" y="6346685"/>
              <a:ext cx="334347" cy="386707"/>
            </a:xfrm>
            <a:custGeom>
              <a:avLst/>
              <a:gdLst/>
              <a:ahLst/>
              <a:cxnLst/>
              <a:rect l="l" t="t" r="r" b="b"/>
              <a:pathLst>
                <a:path w="2548531" h="3213371">
                  <a:moveTo>
                    <a:pt x="792000" y="2498954"/>
                  </a:moveTo>
                  <a:lnTo>
                    <a:pt x="792000" y="2641726"/>
                  </a:lnTo>
                  <a:cubicBezTo>
                    <a:pt x="463357" y="2661706"/>
                    <a:pt x="216000" y="2748872"/>
                    <a:pt x="216000" y="2853371"/>
                  </a:cubicBezTo>
                  <a:cubicBezTo>
                    <a:pt x="216000" y="2972665"/>
                    <a:pt x="538355" y="3069371"/>
                    <a:pt x="936000" y="3069371"/>
                  </a:cubicBezTo>
                  <a:cubicBezTo>
                    <a:pt x="1333645" y="3069371"/>
                    <a:pt x="1656000" y="2972665"/>
                    <a:pt x="1656000" y="2853371"/>
                  </a:cubicBezTo>
                  <a:cubicBezTo>
                    <a:pt x="1656000" y="2748872"/>
                    <a:pt x="1408644" y="2661706"/>
                    <a:pt x="1080000" y="2641726"/>
                  </a:cubicBezTo>
                  <a:lnTo>
                    <a:pt x="1080000" y="2498954"/>
                  </a:lnTo>
                  <a:cubicBezTo>
                    <a:pt x="1528614" y="2524263"/>
                    <a:pt x="1872000" y="2673393"/>
                    <a:pt x="1872000" y="2853371"/>
                  </a:cubicBezTo>
                  <a:cubicBezTo>
                    <a:pt x="1872000" y="3052194"/>
                    <a:pt x="1452939" y="3213371"/>
                    <a:pt x="936000" y="3213371"/>
                  </a:cubicBezTo>
                  <a:cubicBezTo>
                    <a:pt x="419061" y="3213371"/>
                    <a:pt x="0" y="3052194"/>
                    <a:pt x="0" y="2853371"/>
                  </a:cubicBezTo>
                  <a:cubicBezTo>
                    <a:pt x="0" y="2673393"/>
                    <a:pt x="343386" y="2524263"/>
                    <a:pt x="792000" y="2498954"/>
                  </a:cubicBezTo>
                  <a:close/>
                  <a:moveTo>
                    <a:pt x="2190403" y="180020"/>
                  </a:moveTo>
                  <a:cubicBezTo>
                    <a:pt x="2388233" y="180020"/>
                    <a:pt x="2548531" y="236495"/>
                    <a:pt x="2548531" y="306081"/>
                  </a:cubicBezTo>
                  <a:lnTo>
                    <a:pt x="2548531" y="1314569"/>
                  </a:lnTo>
                  <a:cubicBezTo>
                    <a:pt x="2548531" y="1244983"/>
                    <a:pt x="2388233" y="1188508"/>
                    <a:pt x="2190403" y="1188508"/>
                  </a:cubicBezTo>
                  <a:cubicBezTo>
                    <a:pt x="1992574" y="1188508"/>
                    <a:pt x="1832276" y="1244983"/>
                    <a:pt x="1832276" y="1314569"/>
                  </a:cubicBezTo>
                  <a:cubicBezTo>
                    <a:pt x="1832276" y="1384155"/>
                    <a:pt x="1671978" y="1440630"/>
                    <a:pt x="1474148" y="1440630"/>
                  </a:cubicBezTo>
                  <a:cubicBezTo>
                    <a:pt x="1276318" y="1440630"/>
                    <a:pt x="1116020" y="1384155"/>
                    <a:pt x="1116020" y="1314569"/>
                  </a:cubicBezTo>
                  <a:lnTo>
                    <a:pt x="1116020" y="306081"/>
                  </a:lnTo>
                  <a:cubicBezTo>
                    <a:pt x="1116020" y="375667"/>
                    <a:pt x="1276318" y="432142"/>
                    <a:pt x="1474148" y="432142"/>
                  </a:cubicBezTo>
                  <a:cubicBezTo>
                    <a:pt x="1671978" y="432142"/>
                    <a:pt x="1832276" y="375667"/>
                    <a:pt x="1832276" y="306081"/>
                  </a:cubicBezTo>
                  <a:cubicBezTo>
                    <a:pt x="1832276" y="236495"/>
                    <a:pt x="1992574" y="180020"/>
                    <a:pt x="2190403" y="180020"/>
                  </a:cubicBezTo>
                  <a:close/>
                  <a:moveTo>
                    <a:pt x="936000" y="0"/>
                  </a:moveTo>
                  <a:cubicBezTo>
                    <a:pt x="1035422" y="0"/>
                    <a:pt x="1116020" y="80598"/>
                    <a:pt x="1116020" y="180020"/>
                  </a:cubicBezTo>
                  <a:cubicBezTo>
                    <a:pt x="1116020" y="246019"/>
                    <a:pt x="1080504" y="303723"/>
                    <a:pt x="1026000" y="332457"/>
                  </a:cubicBezTo>
                  <a:lnTo>
                    <a:pt x="1026000" y="2887874"/>
                  </a:lnTo>
                  <a:lnTo>
                    <a:pt x="846000" y="2887874"/>
                  </a:lnTo>
                  <a:lnTo>
                    <a:pt x="846000" y="332457"/>
                  </a:lnTo>
                  <a:cubicBezTo>
                    <a:pt x="791497" y="303723"/>
                    <a:pt x="755980" y="246019"/>
                    <a:pt x="755980" y="180020"/>
                  </a:cubicBezTo>
                  <a:cubicBezTo>
                    <a:pt x="755980" y="80598"/>
                    <a:pt x="836578" y="0"/>
                    <a:pt x="936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8" name="직사각형 49">
              <a:extLst>
                <a:ext uri="{FF2B5EF4-FFF2-40B4-BE49-F238E27FC236}">
                  <a16:creationId xmlns:a16="http://schemas.microsoft.com/office/drawing/2014/main" id="{11CE0C85-5FD0-4F64-B578-502261E04B4B}"/>
                </a:ext>
              </a:extLst>
            </p:cNvPr>
            <p:cNvSpPr/>
            <p:nvPr/>
          </p:nvSpPr>
          <p:spPr>
            <a:xfrm>
              <a:off x="1259260" y="6336427"/>
              <a:ext cx="280791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altLang="ko-KR" dirty="0" smtClean="0">
                  <a:solidFill>
                    <a:schemeClr val="bg1"/>
                  </a:solidFill>
                </a:rPr>
                <a:t>PTE Szociológia Tanszék</a:t>
              </a:r>
              <a:endParaRPr lang="en-US" altLang="ko-KR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165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A8E9CEB4D02AC64B96F92E1B5482FE53" ma:contentTypeVersion="9" ma:contentTypeDescription="Új dokumentum létrehozása." ma:contentTypeScope="" ma:versionID="c644d4996b3412d611057cb48355f65c">
  <xsd:schema xmlns:xsd="http://www.w3.org/2001/XMLSchema" xmlns:xs="http://www.w3.org/2001/XMLSchema" xmlns:p="http://schemas.microsoft.com/office/2006/metadata/properties" xmlns:ns2="b32e8032-2bb2-4f31-916e-b69ac619daac" targetNamespace="http://schemas.microsoft.com/office/2006/metadata/properties" ma:root="true" ma:fieldsID="936c216b48044793d5ecda71aea5bf61" ns2:_="">
    <xsd:import namespace="b32e8032-2bb2-4f31-916e-b69ac619da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2e8032-2bb2-4f31-916e-b69ac619da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C455AA-B825-4B4A-8023-F9D0DB07BC75}">
  <ds:schemaRefs>
    <ds:schemaRef ds:uri="b32e8032-2bb2-4f31-916e-b69ac619daac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EBB288C-6ADA-49B3-94B2-EC4ABB3335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9963A9-6DA2-4300-A0CB-7DC73DCF43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2e8032-2bb2-4f31-916e-b69ac619da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11824</TotalTime>
  <Words>525</Words>
  <Application>Microsoft Office PowerPoint</Application>
  <PresentationFormat>Diavetítés a képernyőre (4:3 oldalarány)</PresentationFormat>
  <Paragraphs>82</Paragraphs>
  <Slides>6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4" baseType="lpstr">
      <vt:lpstr>맑은 고딕</vt:lpstr>
      <vt:lpstr>Arial</vt:lpstr>
      <vt:lpstr>Bahnschrift</vt:lpstr>
      <vt:lpstr>Bahnschrift Light</vt:lpstr>
      <vt:lpstr>Calibri</vt:lpstr>
      <vt:lpstr>Courier New</vt:lpstr>
      <vt:lpstr>Wingdings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Völgyi Bence</dc:creator>
  <cp:lastModifiedBy>Dr. Füzér Katalin Judit</cp:lastModifiedBy>
  <cp:revision>21</cp:revision>
  <dcterms:created xsi:type="dcterms:W3CDTF">2021-12-08T09:02:22Z</dcterms:created>
  <dcterms:modified xsi:type="dcterms:W3CDTF">2021-12-17T13:52:50Z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0x010100A8E9CEB4D02AC64B96F92E1B5482FE53</vt:lpwstr>
  </property>
</Properties>
</file>